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60" r:id="rId5"/>
    <p:sldId id="261" r:id="rId6"/>
    <p:sldId id="258" r:id="rId7"/>
    <p:sldId id="259" r:id="rId8"/>
    <p:sldId id="262" r:id="rId9"/>
    <p:sldId id="263" r:id="rId10"/>
    <p:sldId id="264" r:id="rId11"/>
    <p:sldId id="266" r:id="rId12"/>
    <p:sldId id="267" r:id="rId13"/>
    <p:sldId id="268" r:id="rId14"/>
    <p:sldId id="269" r:id="rId1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3" autoAdjust="0"/>
    <p:restoredTop sz="94660"/>
  </p:normalViewPr>
  <p:slideViewPr>
    <p:cSldViewPr snapToGrid="0">
      <p:cViewPr varScale="1">
        <p:scale>
          <a:sx n="89" d="100"/>
          <a:sy n="89" d="100"/>
        </p:scale>
        <p:origin x="68" y="2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2293562-5485-4273-8A8E-5F6DE066E976}"/>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939F9BDC-5420-485D-A099-6B2B5D5B21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CB62F797-573E-43A4-9AFF-3EB31EF6825F}"/>
              </a:ext>
            </a:extLst>
          </p:cNvPr>
          <p:cNvSpPr>
            <a:spLocks noGrp="1"/>
          </p:cNvSpPr>
          <p:nvPr>
            <p:ph type="dt" sz="half" idx="10"/>
          </p:nvPr>
        </p:nvSpPr>
        <p:spPr/>
        <p:txBody>
          <a:bodyPr/>
          <a:lstStyle/>
          <a:p>
            <a:fld id="{44452B69-2F56-477B-BA6B-48ECF2F5CCFB}" type="datetimeFigureOut">
              <a:rPr lang="ru-RU" smtClean="0"/>
              <a:t>19.04.2020</a:t>
            </a:fld>
            <a:endParaRPr lang="ru-RU"/>
          </a:p>
        </p:txBody>
      </p:sp>
      <p:sp>
        <p:nvSpPr>
          <p:cNvPr id="5" name="Нижний колонтитул 4">
            <a:extLst>
              <a:ext uri="{FF2B5EF4-FFF2-40B4-BE49-F238E27FC236}">
                <a16:creationId xmlns:a16="http://schemas.microsoft.com/office/drawing/2014/main" id="{CE09F17A-D267-40A1-A23A-2D2F8907C7A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710B97A-B46D-4B40-89C3-955C3C117B6D}"/>
              </a:ext>
            </a:extLst>
          </p:cNvPr>
          <p:cNvSpPr>
            <a:spLocks noGrp="1"/>
          </p:cNvSpPr>
          <p:nvPr>
            <p:ph type="sldNum" sz="quarter" idx="12"/>
          </p:nvPr>
        </p:nvSpPr>
        <p:spPr/>
        <p:txBody>
          <a:bodyPr/>
          <a:lstStyle/>
          <a:p>
            <a:fld id="{4C61F54C-821E-4F49-A843-4E4CCE230E42}" type="slidenum">
              <a:rPr lang="ru-RU" smtClean="0"/>
              <a:t>‹#›</a:t>
            </a:fld>
            <a:endParaRPr lang="ru-RU"/>
          </a:p>
        </p:txBody>
      </p:sp>
    </p:spTree>
    <p:extLst>
      <p:ext uri="{BB962C8B-B14F-4D97-AF65-F5344CB8AC3E}">
        <p14:creationId xmlns:p14="http://schemas.microsoft.com/office/powerpoint/2010/main" val="1556276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F4740C2-1855-41A3-A718-9F57D4AF0C96}"/>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7A5DFC09-49E8-4CE5-9D31-5594DEBD363A}"/>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F54F210B-E277-4F50-B34B-F661FEEA52E6}"/>
              </a:ext>
            </a:extLst>
          </p:cNvPr>
          <p:cNvSpPr>
            <a:spLocks noGrp="1"/>
          </p:cNvSpPr>
          <p:nvPr>
            <p:ph type="dt" sz="half" idx="10"/>
          </p:nvPr>
        </p:nvSpPr>
        <p:spPr/>
        <p:txBody>
          <a:bodyPr/>
          <a:lstStyle/>
          <a:p>
            <a:fld id="{44452B69-2F56-477B-BA6B-48ECF2F5CCFB}" type="datetimeFigureOut">
              <a:rPr lang="ru-RU" smtClean="0"/>
              <a:t>19.04.2020</a:t>
            </a:fld>
            <a:endParaRPr lang="ru-RU"/>
          </a:p>
        </p:txBody>
      </p:sp>
      <p:sp>
        <p:nvSpPr>
          <p:cNvPr id="5" name="Нижний колонтитул 4">
            <a:extLst>
              <a:ext uri="{FF2B5EF4-FFF2-40B4-BE49-F238E27FC236}">
                <a16:creationId xmlns:a16="http://schemas.microsoft.com/office/drawing/2014/main" id="{117E790E-EA3F-4604-8B24-096D15D9BEC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F2B37E7-9190-4202-857A-BFC60AF97957}"/>
              </a:ext>
            </a:extLst>
          </p:cNvPr>
          <p:cNvSpPr>
            <a:spLocks noGrp="1"/>
          </p:cNvSpPr>
          <p:nvPr>
            <p:ph type="sldNum" sz="quarter" idx="12"/>
          </p:nvPr>
        </p:nvSpPr>
        <p:spPr/>
        <p:txBody>
          <a:bodyPr/>
          <a:lstStyle/>
          <a:p>
            <a:fld id="{4C61F54C-821E-4F49-A843-4E4CCE230E42}" type="slidenum">
              <a:rPr lang="ru-RU" smtClean="0"/>
              <a:t>‹#›</a:t>
            </a:fld>
            <a:endParaRPr lang="ru-RU"/>
          </a:p>
        </p:txBody>
      </p:sp>
    </p:spTree>
    <p:extLst>
      <p:ext uri="{BB962C8B-B14F-4D97-AF65-F5344CB8AC3E}">
        <p14:creationId xmlns:p14="http://schemas.microsoft.com/office/powerpoint/2010/main" val="3902171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451A93DF-F811-4127-AF11-B606A876243E}"/>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29657263-9E74-4C1F-B2CA-234761751F93}"/>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AE783C5-66FF-45EC-A4A4-854404A3D1A2}"/>
              </a:ext>
            </a:extLst>
          </p:cNvPr>
          <p:cNvSpPr>
            <a:spLocks noGrp="1"/>
          </p:cNvSpPr>
          <p:nvPr>
            <p:ph type="dt" sz="half" idx="10"/>
          </p:nvPr>
        </p:nvSpPr>
        <p:spPr/>
        <p:txBody>
          <a:bodyPr/>
          <a:lstStyle/>
          <a:p>
            <a:fld id="{44452B69-2F56-477B-BA6B-48ECF2F5CCFB}" type="datetimeFigureOut">
              <a:rPr lang="ru-RU" smtClean="0"/>
              <a:t>19.04.2020</a:t>
            </a:fld>
            <a:endParaRPr lang="ru-RU"/>
          </a:p>
        </p:txBody>
      </p:sp>
      <p:sp>
        <p:nvSpPr>
          <p:cNvPr id="5" name="Нижний колонтитул 4">
            <a:extLst>
              <a:ext uri="{FF2B5EF4-FFF2-40B4-BE49-F238E27FC236}">
                <a16:creationId xmlns:a16="http://schemas.microsoft.com/office/drawing/2014/main" id="{73D52529-2A07-489C-8EDD-27232140C07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BFBD9EE-6D7D-475E-BBB7-D9A2D1FCAB7C}"/>
              </a:ext>
            </a:extLst>
          </p:cNvPr>
          <p:cNvSpPr>
            <a:spLocks noGrp="1"/>
          </p:cNvSpPr>
          <p:nvPr>
            <p:ph type="sldNum" sz="quarter" idx="12"/>
          </p:nvPr>
        </p:nvSpPr>
        <p:spPr/>
        <p:txBody>
          <a:bodyPr/>
          <a:lstStyle/>
          <a:p>
            <a:fld id="{4C61F54C-821E-4F49-A843-4E4CCE230E42}" type="slidenum">
              <a:rPr lang="ru-RU" smtClean="0"/>
              <a:t>‹#›</a:t>
            </a:fld>
            <a:endParaRPr lang="ru-RU"/>
          </a:p>
        </p:txBody>
      </p:sp>
    </p:spTree>
    <p:extLst>
      <p:ext uri="{BB962C8B-B14F-4D97-AF65-F5344CB8AC3E}">
        <p14:creationId xmlns:p14="http://schemas.microsoft.com/office/powerpoint/2010/main" val="1944612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E878C9A3-BBF1-496E-85AE-2830EEA50998}" type="datetimeFigureOut">
              <a:rPr lang="ru-RU" smtClean="0"/>
              <a:t>19.04.2020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BCF4E39-A863-4A06-87DF-C77665925EF9}" type="slidenum">
              <a:rPr lang="ru-RU" smtClean="0"/>
              <a:t>‹#›</a:t>
            </a:fld>
            <a:endParaRPr lang="ru-RU"/>
          </a:p>
        </p:txBody>
      </p:sp>
    </p:spTree>
    <p:extLst>
      <p:ext uri="{BB962C8B-B14F-4D97-AF65-F5344CB8AC3E}">
        <p14:creationId xmlns:p14="http://schemas.microsoft.com/office/powerpoint/2010/main" val="32389754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878C9A3-BBF1-496E-85AE-2830EEA50998}" type="datetimeFigureOut">
              <a:rPr lang="ru-RU" smtClean="0"/>
              <a:t>19.04.2020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BCF4E39-A863-4A06-87DF-C77665925EF9}" type="slidenum">
              <a:rPr lang="ru-RU" smtClean="0"/>
              <a:t>‹#›</a:t>
            </a:fld>
            <a:endParaRPr lang="ru-RU"/>
          </a:p>
        </p:txBody>
      </p:sp>
    </p:spTree>
    <p:extLst>
      <p:ext uri="{BB962C8B-B14F-4D97-AF65-F5344CB8AC3E}">
        <p14:creationId xmlns:p14="http://schemas.microsoft.com/office/powerpoint/2010/main" val="716653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E878C9A3-BBF1-496E-85AE-2830EEA50998}" type="datetimeFigureOut">
              <a:rPr lang="ru-RU" smtClean="0"/>
              <a:t>19.04.2020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BCF4E39-A863-4A06-87DF-C77665925EF9}" type="slidenum">
              <a:rPr lang="ru-RU" smtClean="0"/>
              <a:t>‹#›</a:t>
            </a:fld>
            <a:endParaRPr lang="ru-RU"/>
          </a:p>
        </p:txBody>
      </p:sp>
    </p:spTree>
    <p:extLst>
      <p:ext uri="{BB962C8B-B14F-4D97-AF65-F5344CB8AC3E}">
        <p14:creationId xmlns:p14="http://schemas.microsoft.com/office/powerpoint/2010/main" val="23981479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E878C9A3-BBF1-496E-85AE-2830EEA50998}" type="datetimeFigureOut">
              <a:rPr lang="ru-RU" smtClean="0"/>
              <a:t>19.04.2020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BCF4E39-A863-4A06-87DF-C77665925EF9}" type="slidenum">
              <a:rPr lang="ru-RU" smtClean="0"/>
              <a:t>‹#›</a:t>
            </a:fld>
            <a:endParaRPr lang="ru-RU"/>
          </a:p>
        </p:txBody>
      </p:sp>
    </p:spTree>
    <p:extLst>
      <p:ext uri="{BB962C8B-B14F-4D97-AF65-F5344CB8AC3E}">
        <p14:creationId xmlns:p14="http://schemas.microsoft.com/office/powerpoint/2010/main" val="20977048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E878C9A3-BBF1-496E-85AE-2830EEA50998}" type="datetimeFigureOut">
              <a:rPr lang="ru-RU" smtClean="0"/>
              <a:t>19.04.2020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BCF4E39-A863-4A06-87DF-C77665925EF9}" type="slidenum">
              <a:rPr lang="ru-RU" smtClean="0"/>
              <a:t>‹#›</a:t>
            </a:fld>
            <a:endParaRPr lang="ru-RU"/>
          </a:p>
        </p:txBody>
      </p:sp>
    </p:spTree>
    <p:extLst>
      <p:ext uri="{BB962C8B-B14F-4D97-AF65-F5344CB8AC3E}">
        <p14:creationId xmlns:p14="http://schemas.microsoft.com/office/powerpoint/2010/main" val="19159308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E878C9A3-BBF1-496E-85AE-2830EEA50998}" type="datetimeFigureOut">
              <a:rPr lang="ru-RU" smtClean="0"/>
              <a:t>19.04.2020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BCF4E39-A863-4A06-87DF-C77665925EF9}" type="slidenum">
              <a:rPr lang="ru-RU" smtClean="0"/>
              <a:t>‹#›</a:t>
            </a:fld>
            <a:endParaRPr lang="ru-RU"/>
          </a:p>
        </p:txBody>
      </p:sp>
    </p:spTree>
    <p:extLst>
      <p:ext uri="{BB962C8B-B14F-4D97-AF65-F5344CB8AC3E}">
        <p14:creationId xmlns:p14="http://schemas.microsoft.com/office/powerpoint/2010/main" val="8795894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878C9A3-BBF1-496E-85AE-2830EEA50998}" type="datetimeFigureOut">
              <a:rPr lang="ru-RU" smtClean="0"/>
              <a:t>19.04.2020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BCF4E39-A863-4A06-87DF-C77665925EF9}" type="slidenum">
              <a:rPr lang="ru-RU" smtClean="0"/>
              <a:t>‹#›</a:t>
            </a:fld>
            <a:endParaRPr lang="ru-RU"/>
          </a:p>
        </p:txBody>
      </p:sp>
    </p:spTree>
    <p:extLst>
      <p:ext uri="{BB962C8B-B14F-4D97-AF65-F5344CB8AC3E}">
        <p14:creationId xmlns:p14="http://schemas.microsoft.com/office/powerpoint/2010/main" val="3666766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E878C9A3-BBF1-496E-85AE-2830EEA50998}" type="datetimeFigureOut">
              <a:rPr lang="ru-RU" smtClean="0"/>
              <a:t>19.04.2020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BCF4E39-A863-4A06-87DF-C77665925EF9}" type="slidenum">
              <a:rPr lang="ru-RU" smtClean="0"/>
              <a:t>‹#›</a:t>
            </a:fld>
            <a:endParaRPr lang="ru-RU"/>
          </a:p>
        </p:txBody>
      </p:sp>
    </p:spTree>
    <p:extLst>
      <p:ext uri="{BB962C8B-B14F-4D97-AF65-F5344CB8AC3E}">
        <p14:creationId xmlns:p14="http://schemas.microsoft.com/office/powerpoint/2010/main" val="3294960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8BCABC0-7B81-479B-BC59-49570E3394D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CE494C8F-CFF7-4123-9D44-5A9101195D7C}"/>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F03DABF-1AE2-40D5-B398-010DD60FA4B9}"/>
              </a:ext>
            </a:extLst>
          </p:cNvPr>
          <p:cNvSpPr>
            <a:spLocks noGrp="1"/>
          </p:cNvSpPr>
          <p:nvPr>
            <p:ph type="dt" sz="half" idx="10"/>
          </p:nvPr>
        </p:nvSpPr>
        <p:spPr/>
        <p:txBody>
          <a:bodyPr/>
          <a:lstStyle/>
          <a:p>
            <a:fld id="{44452B69-2F56-477B-BA6B-48ECF2F5CCFB}" type="datetimeFigureOut">
              <a:rPr lang="ru-RU" smtClean="0"/>
              <a:t>19.04.2020</a:t>
            </a:fld>
            <a:endParaRPr lang="ru-RU"/>
          </a:p>
        </p:txBody>
      </p:sp>
      <p:sp>
        <p:nvSpPr>
          <p:cNvPr id="5" name="Нижний колонтитул 4">
            <a:extLst>
              <a:ext uri="{FF2B5EF4-FFF2-40B4-BE49-F238E27FC236}">
                <a16:creationId xmlns:a16="http://schemas.microsoft.com/office/drawing/2014/main" id="{8E224EDD-E1FD-459B-A97F-A9DD5D7B64F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5FDCDEC-3273-4A5F-BDB7-B43147962E34}"/>
              </a:ext>
            </a:extLst>
          </p:cNvPr>
          <p:cNvSpPr>
            <a:spLocks noGrp="1"/>
          </p:cNvSpPr>
          <p:nvPr>
            <p:ph type="sldNum" sz="quarter" idx="12"/>
          </p:nvPr>
        </p:nvSpPr>
        <p:spPr/>
        <p:txBody>
          <a:bodyPr/>
          <a:lstStyle/>
          <a:p>
            <a:fld id="{4C61F54C-821E-4F49-A843-4E4CCE230E42}" type="slidenum">
              <a:rPr lang="ru-RU" smtClean="0"/>
              <a:t>‹#›</a:t>
            </a:fld>
            <a:endParaRPr lang="ru-RU"/>
          </a:p>
        </p:txBody>
      </p:sp>
    </p:spTree>
    <p:extLst>
      <p:ext uri="{BB962C8B-B14F-4D97-AF65-F5344CB8AC3E}">
        <p14:creationId xmlns:p14="http://schemas.microsoft.com/office/powerpoint/2010/main" val="15353489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E878C9A3-BBF1-496E-85AE-2830EEA50998}" type="datetimeFigureOut">
              <a:rPr lang="ru-RU" smtClean="0"/>
              <a:t>19.04.2020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BCF4E39-A863-4A06-87DF-C77665925EF9}" type="slidenum">
              <a:rPr lang="ru-RU" smtClean="0"/>
              <a:t>‹#›</a:t>
            </a:fld>
            <a:endParaRPr lang="ru-RU"/>
          </a:p>
        </p:txBody>
      </p:sp>
    </p:spTree>
    <p:extLst>
      <p:ext uri="{BB962C8B-B14F-4D97-AF65-F5344CB8AC3E}">
        <p14:creationId xmlns:p14="http://schemas.microsoft.com/office/powerpoint/2010/main" val="22869293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878C9A3-BBF1-496E-85AE-2830EEA50998}" type="datetimeFigureOut">
              <a:rPr lang="ru-RU" smtClean="0"/>
              <a:t>19.04.2020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BCF4E39-A863-4A06-87DF-C77665925EF9}" type="slidenum">
              <a:rPr lang="ru-RU" smtClean="0"/>
              <a:t>‹#›</a:t>
            </a:fld>
            <a:endParaRPr lang="ru-RU"/>
          </a:p>
        </p:txBody>
      </p:sp>
    </p:spTree>
    <p:extLst>
      <p:ext uri="{BB962C8B-B14F-4D97-AF65-F5344CB8AC3E}">
        <p14:creationId xmlns:p14="http://schemas.microsoft.com/office/powerpoint/2010/main" val="15950175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878C9A3-BBF1-496E-85AE-2830EEA50998}" type="datetimeFigureOut">
              <a:rPr lang="ru-RU" smtClean="0"/>
              <a:t>19.04.2020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BCF4E39-A863-4A06-87DF-C77665925EF9}" type="slidenum">
              <a:rPr lang="ru-RU" smtClean="0"/>
              <a:t>‹#›</a:t>
            </a:fld>
            <a:endParaRPr lang="ru-RU"/>
          </a:p>
        </p:txBody>
      </p:sp>
    </p:spTree>
    <p:extLst>
      <p:ext uri="{BB962C8B-B14F-4D97-AF65-F5344CB8AC3E}">
        <p14:creationId xmlns:p14="http://schemas.microsoft.com/office/powerpoint/2010/main" val="682450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68C7F2F-8DC2-4244-A1AC-A3D29548A316}"/>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657FD004-017B-4D36-A2AB-FE97706797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93ADC98A-0172-474C-B7C3-79C011EF04C2}"/>
              </a:ext>
            </a:extLst>
          </p:cNvPr>
          <p:cNvSpPr>
            <a:spLocks noGrp="1"/>
          </p:cNvSpPr>
          <p:nvPr>
            <p:ph type="dt" sz="half" idx="10"/>
          </p:nvPr>
        </p:nvSpPr>
        <p:spPr/>
        <p:txBody>
          <a:bodyPr/>
          <a:lstStyle/>
          <a:p>
            <a:fld id="{44452B69-2F56-477B-BA6B-48ECF2F5CCFB}" type="datetimeFigureOut">
              <a:rPr lang="ru-RU" smtClean="0"/>
              <a:t>19.04.2020</a:t>
            </a:fld>
            <a:endParaRPr lang="ru-RU"/>
          </a:p>
        </p:txBody>
      </p:sp>
      <p:sp>
        <p:nvSpPr>
          <p:cNvPr id="5" name="Нижний колонтитул 4">
            <a:extLst>
              <a:ext uri="{FF2B5EF4-FFF2-40B4-BE49-F238E27FC236}">
                <a16:creationId xmlns:a16="http://schemas.microsoft.com/office/drawing/2014/main" id="{5C12D161-459B-4C6C-9608-A44EEDDF365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4734BE2-C038-457F-A329-14E73B5ABE39}"/>
              </a:ext>
            </a:extLst>
          </p:cNvPr>
          <p:cNvSpPr>
            <a:spLocks noGrp="1"/>
          </p:cNvSpPr>
          <p:nvPr>
            <p:ph type="sldNum" sz="quarter" idx="12"/>
          </p:nvPr>
        </p:nvSpPr>
        <p:spPr/>
        <p:txBody>
          <a:bodyPr/>
          <a:lstStyle/>
          <a:p>
            <a:fld id="{4C61F54C-821E-4F49-A843-4E4CCE230E42}" type="slidenum">
              <a:rPr lang="ru-RU" smtClean="0"/>
              <a:t>‹#›</a:t>
            </a:fld>
            <a:endParaRPr lang="ru-RU"/>
          </a:p>
        </p:txBody>
      </p:sp>
    </p:spTree>
    <p:extLst>
      <p:ext uri="{BB962C8B-B14F-4D97-AF65-F5344CB8AC3E}">
        <p14:creationId xmlns:p14="http://schemas.microsoft.com/office/powerpoint/2010/main" val="1085218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8241504-CCF9-4468-9C0A-3E8ECB65BE98}"/>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28BBA065-F6C9-4096-B3BF-764256C0DA4D}"/>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20C4A53A-5AB2-4CDD-81AA-30D967731D3A}"/>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A919980F-6128-4F38-8BAB-6D460368BA8E}"/>
              </a:ext>
            </a:extLst>
          </p:cNvPr>
          <p:cNvSpPr>
            <a:spLocks noGrp="1"/>
          </p:cNvSpPr>
          <p:nvPr>
            <p:ph type="dt" sz="half" idx="10"/>
          </p:nvPr>
        </p:nvSpPr>
        <p:spPr/>
        <p:txBody>
          <a:bodyPr/>
          <a:lstStyle/>
          <a:p>
            <a:fld id="{44452B69-2F56-477B-BA6B-48ECF2F5CCFB}" type="datetimeFigureOut">
              <a:rPr lang="ru-RU" smtClean="0"/>
              <a:t>19.04.2020</a:t>
            </a:fld>
            <a:endParaRPr lang="ru-RU"/>
          </a:p>
        </p:txBody>
      </p:sp>
      <p:sp>
        <p:nvSpPr>
          <p:cNvPr id="6" name="Нижний колонтитул 5">
            <a:extLst>
              <a:ext uri="{FF2B5EF4-FFF2-40B4-BE49-F238E27FC236}">
                <a16:creationId xmlns:a16="http://schemas.microsoft.com/office/drawing/2014/main" id="{DE4AB8E4-A769-4C3D-AAFF-9B2474AA3A40}"/>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B396371A-3114-467B-B449-AD45B3F01B7C}"/>
              </a:ext>
            </a:extLst>
          </p:cNvPr>
          <p:cNvSpPr>
            <a:spLocks noGrp="1"/>
          </p:cNvSpPr>
          <p:nvPr>
            <p:ph type="sldNum" sz="quarter" idx="12"/>
          </p:nvPr>
        </p:nvSpPr>
        <p:spPr/>
        <p:txBody>
          <a:bodyPr/>
          <a:lstStyle/>
          <a:p>
            <a:fld id="{4C61F54C-821E-4F49-A843-4E4CCE230E42}" type="slidenum">
              <a:rPr lang="ru-RU" smtClean="0"/>
              <a:t>‹#›</a:t>
            </a:fld>
            <a:endParaRPr lang="ru-RU"/>
          </a:p>
        </p:txBody>
      </p:sp>
    </p:spTree>
    <p:extLst>
      <p:ext uri="{BB962C8B-B14F-4D97-AF65-F5344CB8AC3E}">
        <p14:creationId xmlns:p14="http://schemas.microsoft.com/office/powerpoint/2010/main" val="2508366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A6050B-13C7-4328-A8B3-4968B3CC44F2}"/>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22DAB83B-FD19-4D2F-9C67-C1ED69B51E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CC1BC6A0-195A-4481-87AA-019E840E23EC}"/>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E5470BE5-D517-4C10-9E1D-8E761E7C1B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50405188-D0DC-4F4F-9435-8E94B6222B10}"/>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AC3964D2-1A69-4EAE-B7EF-CD57F3241892}"/>
              </a:ext>
            </a:extLst>
          </p:cNvPr>
          <p:cNvSpPr>
            <a:spLocks noGrp="1"/>
          </p:cNvSpPr>
          <p:nvPr>
            <p:ph type="dt" sz="half" idx="10"/>
          </p:nvPr>
        </p:nvSpPr>
        <p:spPr/>
        <p:txBody>
          <a:bodyPr/>
          <a:lstStyle/>
          <a:p>
            <a:fld id="{44452B69-2F56-477B-BA6B-48ECF2F5CCFB}" type="datetimeFigureOut">
              <a:rPr lang="ru-RU" smtClean="0"/>
              <a:t>19.04.2020</a:t>
            </a:fld>
            <a:endParaRPr lang="ru-RU"/>
          </a:p>
        </p:txBody>
      </p:sp>
      <p:sp>
        <p:nvSpPr>
          <p:cNvPr id="8" name="Нижний колонтитул 7">
            <a:extLst>
              <a:ext uri="{FF2B5EF4-FFF2-40B4-BE49-F238E27FC236}">
                <a16:creationId xmlns:a16="http://schemas.microsoft.com/office/drawing/2014/main" id="{0F08F6F9-6761-4512-8C87-03FFA3E3DB40}"/>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5190A3AB-D086-48AD-BD3E-6B6729DD735A}"/>
              </a:ext>
            </a:extLst>
          </p:cNvPr>
          <p:cNvSpPr>
            <a:spLocks noGrp="1"/>
          </p:cNvSpPr>
          <p:nvPr>
            <p:ph type="sldNum" sz="quarter" idx="12"/>
          </p:nvPr>
        </p:nvSpPr>
        <p:spPr/>
        <p:txBody>
          <a:bodyPr/>
          <a:lstStyle/>
          <a:p>
            <a:fld id="{4C61F54C-821E-4F49-A843-4E4CCE230E42}" type="slidenum">
              <a:rPr lang="ru-RU" smtClean="0"/>
              <a:t>‹#›</a:t>
            </a:fld>
            <a:endParaRPr lang="ru-RU"/>
          </a:p>
        </p:txBody>
      </p:sp>
    </p:spTree>
    <p:extLst>
      <p:ext uri="{BB962C8B-B14F-4D97-AF65-F5344CB8AC3E}">
        <p14:creationId xmlns:p14="http://schemas.microsoft.com/office/powerpoint/2010/main" val="4233891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4AD2316-5F96-49B5-9EEA-E60D4C62C6FF}"/>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EACC03CF-C5A2-449F-AACC-BF7325912BDA}"/>
              </a:ext>
            </a:extLst>
          </p:cNvPr>
          <p:cNvSpPr>
            <a:spLocks noGrp="1"/>
          </p:cNvSpPr>
          <p:nvPr>
            <p:ph type="dt" sz="half" idx="10"/>
          </p:nvPr>
        </p:nvSpPr>
        <p:spPr/>
        <p:txBody>
          <a:bodyPr/>
          <a:lstStyle/>
          <a:p>
            <a:fld id="{44452B69-2F56-477B-BA6B-48ECF2F5CCFB}" type="datetimeFigureOut">
              <a:rPr lang="ru-RU" smtClean="0"/>
              <a:t>19.04.2020</a:t>
            </a:fld>
            <a:endParaRPr lang="ru-RU"/>
          </a:p>
        </p:txBody>
      </p:sp>
      <p:sp>
        <p:nvSpPr>
          <p:cNvPr id="4" name="Нижний колонтитул 3">
            <a:extLst>
              <a:ext uri="{FF2B5EF4-FFF2-40B4-BE49-F238E27FC236}">
                <a16:creationId xmlns:a16="http://schemas.microsoft.com/office/drawing/2014/main" id="{96D0A8AB-4970-42E6-A7EA-B9FDEB24155A}"/>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74CDDF47-DFC4-461A-ACCD-11A963343346}"/>
              </a:ext>
            </a:extLst>
          </p:cNvPr>
          <p:cNvSpPr>
            <a:spLocks noGrp="1"/>
          </p:cNvSpPr>
          <p:nvPr>
            <p:ph type="sldNum" sz="quarter" idx="12"/>
          </p:nvPr>
        </p:nvSpPr>
        <p:spPr/>
        <p:txBody>
          <a:bodyPr/>
          <a:lstStyle/>
          <a:p>
            <a:fld id="{4C61F54C-821E-4F49-A843-4E4CCE230E42}" type="slidenum">
              <a:rPr lang="ru-RU" smtClean="0"/>
              <a:t>‹#›</a:t>
            </a:fld>
            <a:endParaRPr lang="ru-RU"/>
          </a:p>
        </p:txBody>
      </p:sp>
    </p:spTree>
    <p:extLst>
      <p:ext uri="{BB962C8B-B14F-4D97-AF65-F5344CB8AC3E}">
        <p14:creationId xmlns:p14="http://schemas.microsoft.com/office/powerpoint/2010/main" val="1161195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136A15C8-C8C7-4861-90AF-1AAD1D3A4056}"/>
              </a:ext>
            </a:extLst>
          </p:cNvPr>
          <p:cNvSpPr>
            <a:spLocks noGrp="1"/>
          </p:cNvSpPr>
          <p:nvPr>
            <p:ph type="dt" sz="half" idx="10"/>
          </p:nvPr>
        </p:nvSpPr>
        <p:spPr/>
        <p:txBody>
          <a:bodyPr/>
          <a:lstStyle/>
          <a:p>
            <a:fld id="{44452B69-2F56-477B-BA6B-48ECF2F5CCFB}" type="datetimeFigureOut">
              <a:rPr lang="ru-RU" smtClean="0"/>
              <a:t>19.04.2020</a:t>
            </a:fld>
            <a:endParaRPr lang="ru-RU"/>
          </a:p>
        </p:txBody>
      </p:sp>
      <p:sp>
        <p:nvSpPr>
          <p:cNvPr id="3" name="Нижний колонтитул 2">
            <a:extLst>
              <a:ext uri="{FF2B5EF4-FFF2-40B4-BE49-F238E27FC236}">
                <a16:creationId xmlns:a16="http://schemas.microsoft.com/office/drawing/2014/main" id="{C904BC72-1BEF-40DF-AC6B-82DBFE1983C8}"/>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454B1AD0-8D60-4BB0-9378-9CDAD835C88E}"/>
              </a:ext>
            </a:extLst>
          </p:cNvPr>
          <p:cNvSpPr>
            <a:spLocks noGrp="1"/>
          </p:cNvSpPr>
          <p:nvPr>
            <p:ph type="sldNum" sz="quarter" idx="12"/>
          </p:nvPr>
        </p:nvSpPr>
        <p:spPr/>
        <p:txBody>
          <a:bodyPr/>
          <a:lstStyle/>
          <a:p>
            <a:fld id="{4C61F54C-821E-4F49-A843-4E4CCE230E42}" type="slidenum">
              <a:rPr lang="ru-RU" smtClean="0"/>
              <a:t>‹#›</a:t>
            </a:fld>
            <a:endParaRPr lang="ru-RU"/>
          </a:p>
        </p:txBody>
      </p:sp>
    </p:spTree>
    <p:extLst>
      <p:ext uri="{BB962C8B-B14F-4D97-AF65-F5344CB8AC3E}">
        <p14:creationId xmlns:p14="http://schemas.microsoft.com/office/powerpoint/2010/main" val="3968020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379AF8D-9E1B-4C82-A26E-452C47B72F9D}"/>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292579BA-699B-439A-8FB9-BFBCB38E83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99DB3740-76EA-466F-BE5A-0E7688BB38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E87E5993-C067-4C67-9A0F-674C9A1481D3}"/>
              </a:ext>
            </a:extLst>
          </p:cNvPr>
          <p:cNvSpPr>
            <a:spLocks noGrp="1"/>
          </p:cNvSpPr>
          <p:nvPr>
            <p:ph type="dt" sz="half" idx="10"/>
          </p:nvPr>
        </p:nvSpPr>
        <p:spPr/>
        <p:txBody>
          <a:bodyPr/>
          <a:lstStyle/>
          <a:p>
            <a:fld id="{44452B69-2F56-477B-BA6B-48ECF2F5CCFB}" type="datetimeFigureOut">
              <a:rPr lang="ru-RU" smtClean="0"/>
              <a:t>19.04.2020</a:t>
            </a:fld>
            <a:endParaRPr lang="ru-RU"/>
          </a:p>
        </p:txBody>
      </p:sp>
      <p:sp>
        <p:nvSpPr>
          <p:cNvPr id="6" name="Нижний колонтитул 5">
            <a:extLst>
              <a:ext uri="{FF2B5EF4-FFF2-40B4-BE49-F238E27FC236}">
                <a16:creationId xmlns:a16="http://schemas.microsoft.com/office/drawing/2014/main" id="{0F6910B8-9B31-45F2-B43F-E4C9C029C86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237B36A2-CC5F-44F2-9123-0BAE445E5BDE}"/>
              </a:ext>
            </a:extLst>
          </p:cNvPr>
          <p:cNvSpPr>
            <a:spLocks noGrp="1"/>
          </p:cNvSpPr>
          <p:nvPr>
            <p:ph type="sldNum" sz="quarter" idx="12"/>
          </p:nvPr>
        </p:nvSpPr>
        <p:spPr/>
        <p:txBody>
          <a:bodyPr/>
          <a:lstStyle/>
          <a:p>
            <a:fld id="{4C61F54C-821E-4F49-A843-4E4CCE230E42}" type="slidenum">
              <a:rPr lang="ru-RU" smtClean="0"/>
              <a:t>‹#›</a:t>
            </a:fld>
            <a:endParaRPr lang="ru-RU"/>
          </a:p>
        </p:txBody>
      </p:sp>
    </p:spTree>
    <p:extLst>
      <p:ext uri="{BB962C8B-B14F-4D97-AF65-F5344CB8AC3E}">
        <p14:creationId xmlns:p14="http://schemas.microsoft.com/office/powerpoint/2010/main" val="2943763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A520BE-6FEB-4DC8-A5F0-F19A6988D803}"/>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12DB05AD-8E8B-4FA7-A928-8AE6735CC5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AAB5F829-7DE9-42E5-A069-C997484277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C4D8DF26-3DDF-48C4-A6ED-92C54B138C57}"/>
              </a:ext>
            </a:extLst>
          </p:cNvPr>
          <p:cNvSpPr>
            <a:spLocks noGrp="1"/>
          </p:cNvSpPr>
          <p:nvPr>
            <p:ph type="dt" sz="half" idx="10"/>
          </p:nvPr>
        </p:nvSpPr>
        <p:spPr/>
        <p:txBody>
          <a:bodyPr/>
          <a:lstStyle/>
          <a:p>
            <a:fld id="{44452B69-2F56-477B-BA6B-48ECF2F5CCFB}" type="datetimeFigureOut">
              <a:rPr lang="ru-RU" smtClean="0"/>
              <a:t>19.04.2020</a:t>
            </a:fld>
            <a:endParaRPr lang="ru-RU"/>
          </a:p>
        </p:txBody>
      </p:sp>
      <p:sp>
        <p:nvSpPr>
          <p:cNvPr id="6" name="Нижний колонтитул 5">
            <a:extLst>
              <a:ext uri="{FF2B5EF4-FFF2-40B4-BE49-F238E27FC236}">
                <a16:creationId xmlns:a16="http://schemas.microsoft.com/office/drawing/2014/main" id="{3FF41EDE-000F-4F1E-BF97-D36C7970595C}"/>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179F9AB5-FF87-4380-8BA1-E69CD6D03FB8}"/>
              </a:ext>
            </a:extLst>
          </p:cNvPr>
          <p:cNvSpPr>
            <a:spLocks noGrp="1"/>
          </p:cNvSpPr>
          <p:nvPr>
            <p:ph type="sldNum" sz="quarter" idx="12"/>
          </p:nvPr>
        </p:nvSpPr>
        <p:spPr/>
        <p:txBody>
          <a:bodyPr/>
          <a:lstStyle/>
          <a:p>
            <a:fld id="{4C61F54C-821E-4F49-A843-4E4CCE230E42}" type="slidenum">
              <a:rPr lang="ru-RU" smtClean="0"/>
              <a:t>‹#›</a:t>
            </a:fld>
            <a:endParaRPr lang="ru-RU"/>
          </a:p>
        </p:txBody>
      </p:sp>
    </p:spTree>
    <p:extLst>
      <p:ext uri="{BB962C8B-B14F-4D97-AF65-F5344CB8AC3E}">
        <p14:creationId xmlns:p14="http://schemas.microsoft.com/office/powerpoint/2010/main" val="1229934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7898691-3539-4B13-8B7C-5D7A722700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3BC0B868-736C-4ECF-8BF0-290C9BD3D9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7671485-1B77-4FCD-BDF0-9131715C9A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452B69-2F56-477B-BA6B-48ECF2F5CCFB}" type="datetimeFigureOut">
              <a:rPr lang="ru-RU" smtClean="0"/>
              <a:t>19.04.2020</a:t>
            </a:fld>
            <a:endParaRPr lang="ru-RU"/>
          </a:p>
        </p:txBody>
      </p:sp>
      <p:sp>
        <p:nvSpPr>
          <p:cNvPr id="5" name="Нижний колонтитул 4">
            <a:extLst>
              <a:ext uri="{FF2B5EF4-FFF2-40B4-BE49-F238E27FC236}">
                <a16:creationId xmlns:a16="http://schemas.microsoft.com/office/drawing/2014/main" id="{BCFFB999-833A-47F2-A2E1-24E2D27325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B2ACE91F-104F-4B24-9A51-A4992B7914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61F54C-821E-4F49-A843-4E4CCE230E42}" type="slidenum">
              <a:rPr lang="ru-RU" smtClean="0"/>
              <a:t>‹#›</a:t>
            </a:fld>
            <a:endParaRPr lang="ru-RU"/>
          </a:p>
        </p:txBody>
      </p:sp>
    </p:spTree>
    <p:extLst>
      <p:ext uri="{BB962C8B-B14F-4D97-AF65-F5344CB8AC3E}">
        <p14:creationId xmlns:p14="http://schemas.microsoft.com/office/powerpoint/2010/main" val="7453346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78C9A3-BBF1-496E-85AE-2830EEA50998}" type="datetimeFigureOut">
              <a:rPr lang="ru-RU" smtClean="0"/>
              <a:t>19.04.2020</a:t>
            </a:fld>
            <a:endParaRPr lang="ru-RU"/>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CF4E39-A863-4A06-87DF-C77665925EF9}" type="slidenum">
              <a:rPr lang="ru-RU" smtClean="0"/>
              <a:t>‹#›</a:t>
            </a:fld>
            <a:endParaRPr lang="ru-RU"/>
          </a:p>
        </p:txBody>
      </p:sp>
    </p:spTree>
    <p:extLst>
      <p:ext uri="{BB962C8B-B14F-4D97-AF65-F5344CB8AC3E}">
        <p14:creationId xmlns:p14="http://schemas.microsoft.com/office/powerpoint/2010/main" val="19656779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ru.wikipedia.org/wiki/%D0%97%D0%B0%D0%B2%D0%B5%D1%82%D0%BD%D0%B0%D1%8F_%D0%BC%D0%B5%D1%87%D1%82%D0%B0_(%D0%BF%D1%80%D0%B5%D0%BC%D0%B8%D1%8F)" TargetMode="External"/><Relationship Id="rId2" Type="http://schemas.openxmlformats.org/officeDocument/2006/relationships/image" Target="../media/image5.jpg"/><Relationship Id="rId1" Type="http://schemas.openxmlformats.org/officeDocument/2006/relationships/slideLayout" Target="../slideLayouts/slideLayout6.xml"/><Relationship Id="rId5" Type="http://schemas.openxmlformats.org/officeDocument/2006/relationships/hyperlink" Target="https://ru.wikipedia.org/wiki/%D0%9F%D1%80%D0%B5%D0%BC%D0%B8%D1%8F_%D0%B8%D0%BC%D0%B5%D0%BD%D0%B8_%D0%9F._%D0%9F._%D0%91%D0%B0%D0%B6%D0%BE%D0%B2%D0%B0" TargetMode="External"/><Relationship Id="rId4" Type="http://schemas.openxmlformats.org/officeDocument/2006/relationships/hyperlink" Target="https://ru.wikipedia.org/wiki/%D0%9A%D0%BD%D0%B8%D0%B3%D1%83%D1%80%D1%83"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1B0C6615-7BB3-4FC2-A899-C10B22DA6FA2}"/>
              </a:ext>
            </a:extLst>
          </p:cNvPr>
          <p:cNvPicPr>
            <a:picLocks noChangeAspect="1"/>
          </p:cNvPicPr>
          <p:nvPr/>
        </p:nvPicPr>
        <p:blipFill>
          <a:blip r:embed="rId2"/>
          <a:stretch>
            <a:fillRect/>
          </a:stretch>
        </p:blipFill>
        <p:spPr>
          <a:xfrm>
            <a:off x="0" y="-16668"/>
            <a:ext cx="12306301" cy="4614863"/>
          </a:xfrm>
          <a:prstGeom prst="rect">
            <a:avLst/>
          </a:prstGeom>
        </p:spPr>
      </p:pic>
      <p:sp>
        <p:nvSpPr>
          <p:cNvPr id="5" name="Заголовок 4">
            <a:extLst>
              <a:ext uri="{FF2B5EF4-FFF2-40B4-BE49-F238E27FC236}">
                <a16:creationId xmlns:a16="http://schemas.microsoft.com/office/drawing/2014/main" id="{1FC15EE3-6E0B-411D-BEDA-3405471072F8}"/>
              </a:ext>
            </a:extLst>
          </p:cNvPr>
          <p:cNvSpPr>
            <a:spLocks noGrp="1"/>
          </p:cNvSpPr>
          <p:nvPr>
            <p:ph type="title"/>
          </p:nvPr>
        </p:nvSpPr>
        <p:spPr>
          <a:xfrm>
            <a:off x="1116806" y="4694238"/>
            <a:ext cx="10515600" cy="1325563"/>
          </a:xfrm>
        </p:spPr>
        <p:txBody>
          <a:bodyPr>
            <a:normAutofit/>
          </a:bodyPr>
          <a:lstStyle/>
          <a:p>
            <a:pPr algn="ctr"/>
            <a:r>
              <a:rPr lang="ru-RU" sz="6000" dirty="0">
                <a:latin typeface="Times New Roman" panose="02020603050405020304" pitchFamily="18" charset="0"/>
                <a:cs typeface="Times New Roman" panose="02020603050405020304" pitchFamily="18" charset="0"/>
              </a:rPr>
              <a:t>Эдуард Николаевич </a:t>
            </a:r>
            <a:r>
              <a:rPr lang="ru-RU" sz="6000" dirty="0" err="1">
                <a:latin typeface="Times New Roman" panose="02020603050405020304" pitchFamily="18" charset="0"/>
                <a:cs typeface="Times New Roman" panose="02020603050405020304" pitchFamily="18" charset="0"/>
              </a:rPr>
              <a:t>Веркин</a:t>
            </a:r>
            <a:endParaRPr lang="ru-RU" sz="60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622D131F-8DB3-441E-B519-AF2A38F79E76}"/>
              </a:ext>
            </a:extLst>
          </p:cNvPr>
          <p:cNvSpPr txBox="1"/>
          <p:nvPr/>
        </p:nvSpPr>
        <p:spPr>
          <a:xfrm>
            <a:off x="192881" y="5886451"/>
            <a:ext cx="12192000" cy="646331"/>
          </a:xfrm>
          <a:prstGeom prst="rect">
            <a:avLst/>
          </a:prstGeom>
          <a:noFill/>
        </p:spPr>
        <p:txBody>
          <a:bodyPr wrap="square" rtlCol="0">
            <a:spAutoFit/>
          </a:bodyPr>
          <a:lstStyle/>
          <a:p>
            <a:r>
              <a:rPr lang="ru-RU" dirty="0">
                <a:latin typeface="Times New Roman" panose="02020603050405020304" pitchFamily="18" charset="0"/>
                <a:cs typeface="Times New Roman" panose="02020603050405020304" pitchFamily="18" charset="0"/>
              </a:rPr>
              <a:t>Над созданием лекции работали: Магда Алина Владимирова, Редько Дарья Васильевна, Юрова Алина Владимировна</a:t>
            </a:r>
          </a:p>
          <a:p>
            <a:r>
              <a:rPr lang="ru-RU" dirty="0">
                <a:latin typeface="Times New Roman" panose="02020603050405020304" pitchFamily="18" charset="0"/>
                <a:cs typeface="Times New Roman" panose="02020603050405020304" pitchFamily="18" charset="0"/>
              </a:rPr>
              <a:t>Научный руководитель: доцент, кандидат наук, Сысоева Ольга Алексеевна</a:t>
            </a:r>
          </a:p>
        </p:txBody>
      </p:sp>
    </p:spTree>
    <p:extLst>
      <p:ext uri="{BB962C8B-B14F-4D97-AF65-F5344CB8AC3E}">
        <p14:creationId xmlns:p14="http://schemas.microsoft.com/office/powerpoint/2010/main" val="3795858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3832" y="166011"/>
            <a:ext cx="3384376" cy="4512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0177" y="1942752"/>
            <a:ext cx="2795353" cy="3727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9536" y="1772817"/>
            <a:ext cx="3048000" cy="387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3624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Эдуард </a:t>
            </a:r>
            <a:r>
              <a:rPr lang="ru-RU" dirty="0" err="1"/>
              <a:t>Веркин</a:t>
            </a:r>
            <a:r>
              <a:rPr lang="ru-RU" dirty="0"/>
              <a:t> родился…</a:t>
            </a:r>
          </a:p>
        </p:txBody>
      </p:sp>
      <p:sp>
        <p:nvSpPr>
          <p:cNvPr id="3" name="TextBox 2"/>
          <p:cNvSpPr txBox="1"/>
          <p:nvPr/>
        </p:nvSpPr>
        <p:spPr>
          <a:xfrm>
            <a:off x="2351584" y="1772816"/>
            <a:ext cx="5472608" cy="1569660"/>
          </a:xfrm>
          <a:prstGeom prst="rect">
            <a:avLst/>
          </a:prstGeom>
          <a:noFill/>
        </p:spPr>
        <p:txBody>
          <a:bodyPr wrap="square" rtlCol="0">
            <a:spAutoFit/>
          </a:bodyPr>
          <a:lstStyle/>
          <a:p>
            <a:pPr marL="342900" indent="-342900">
              <a:buFontTx/>
              <a:buAutoNum type="arabicParenR"/>
            </a:pPr>
            <a:r>
              <a:rPr lang="ru-RU" sz="3200" dirty="0">
                <a:solidFill>
                  <a:prstClr val="black"/>
                </a:solidFill>
                <a:latin typeface="Times New Roman" pitchFamily="18" charset="0"/>
                <a:cs typeface="Times New Roman" pitchFamily="18" charset="0"/>
              </a:rPr>
              <a:t> в 1975 году, в Магадане.</a:t>
            </a:r>
          </a:p>
          <a:p>
            <a:pPr marL="342900" indent="-342900">
              <a:buFontTx/>
              <a:buAutoNum type="arabicParenR"/>
            </a:pPr>
            <a:r>
              <a:rPr lang="ru-RU" sz="3200" dirty="0">
                <a:solidFill>
                  <a:prstClr val="black"/>
                </a:solidFill>
                <a:latin typeface="Times New Roman" pitchFamily="18" charset="0"/>
                <a:cs typeface="Times New Roman" pitchFamily="18" charset="0"/>
              </a:rPr>
              <a:t> в 1975 году, в Воркуте.</a:t>
            </a:r>
          </a:p>
          <a:p>
            <a:pPr marL="342900" indent="-342900">
              <a:buFontTx/>
              <a:buAutoNum type="arabicParenR"/>
            </a:pPr>
            <a:r>
              <a:rPr lang="ru-RU" sz="3200" dirty="0">
                <a:solidFill>
                  <a:prstClr val="black"/>
                </a:solidFill>
                <a:latin typeface="Times New Roman" pitchFamily="18" charset="0"/>
                <a:cs typeface="Times New Roman" pitchFamily="18" charset="0"/>
              </a:rPr>
              <a:t> в 1975 году, в Твери.</a:t>
            </a:r>
          </a:p>
        </p:txBody>
      </p:sp>
    </p:spTree>
    <p:extLst>
      <p:ext uri="{BB962C8B-B14F-4D97-AF65-F5344CB8AC3E}">
        <p14:creationId xmlns:p14="http://schemas.microsoft.com/office/powerpoint/2010/main" val="1274695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Произведения, которые написал НЕ Эдуард </a:t>
            </a:r>
            <a:r>
              <a:rPr lang="ru-RU" dirty="0" err="1"/>
              <a:t>Веркин</a:t>
            </a:r>
            <a:r>
              <a:rPr lang="ru-RU" dirty="0"/>
              <a:t>?</a:t>
            </a:r>
          </a:p>
        </p:txBody>
      </p:sp>
      <p:sp>
        <p:nvSpPr>
          <p:cNvPr id="4" name="TextBox 3"/>
          <p:cNvSpPr txBox="1"/>
          <p:nvPr/>
        </p:nvSpPr>
        <p:spPr>
          <a:xfrm>
            <a:off x="2567608" y="1988841"/>
            <a:ext cx="7272808" cy="2554545"/>
          </a:xfrm>
          <a:prstGeom prst="rect">
            <a:avLst/>
          </a:prstGeom>
          <a:noFill/>
        </p:spPr>
        <p:txBody>
          <a:bodyPr wrap="square" rtlCol="0">
            <a:spAutoFit/>
          </a:bodyPr>
          <a:lstStyle/>
          <a:p>
            <a:pPr marL="342900" indent="-342900">
              <a:buFontTx/>
              <a:buAutoNum type="arabicParenR"/>
            </a:pPr>
            <a:r>
              <a:rPr lang="ru-RU" sz="3200" dirty="0">
                <a:solidFill>
                  <a:prstClr val="black"/>
                </a:solidFill>
                <a:latin typeface="Times New Roman" pitchFamily="18" charset="0"/>
                <a:cs typeface="Times New Roman" pitchFamily="18" charset="0"/>
              </a:rPr>
              <a:t> «Облачный полк»</a:t>
            </a:r>
          </a:p>
          <a:p>
            <a:pPr marL="342900" indent="-342900">
              <a:buFontTx/>
              <a:buAutoNum type="arabicParenR"/>
            </a:pPr>
            <a:r>
              <a:rPr lang="ru-RU" sz="3200" dirty="0">
                <a:solidFill>
                  <a:prstClr val="black"/>
                </a:solidFill>
                <a:latin typeface="Times New Roman" pitchFamily="18" charset="0"/>
                <a:cs typeface="Times New Roman" pitchFamily="18" charset="0"/>
              </a:rPr>
              <a:t> «Место снов»</a:t>
            </a:r>
          </a:p>
          <a:p>
            <a:pPr marL="342900" indent="-342900">
              <a:buFontTx/>
              <a:buAutoNum type="arabicParenR"/>
            </a:pPr>
            <a:r>
              <a:rPr lang="ru-RU" sz="3200" dirty="0">
                <a:solidFill>
                  <a:prstClr val="black"/>
                </a:solidFill>
                <a:latin typeface="Times New Roman" pitchFamily="18" charset="0"/>
                <a:cs typeface="Times New Roman" pitchFamily="18" charset="0"/>
              </a:rPr>
              <a:t> «Чистый понедельник»</a:t>
            </a:r>
          </a:p>
          <a:p>
            <a:pPr marL="342900" indent="-342900">
              <a:buFontTx/>
              <a:buAutoNum type="arabicParenR"/>
            </a:pPr>
            <a:r>
              <a:rPr lang="ru-RU" sz="3200" dirty="0">
                <a:solidFill>
                  <a:prstClr val="black"/>
                </a:solidFill>
                <a:latin typeface="Times New Roman" pitchFamily="18" charset="0"/>
                <a:cs typeface="Times New Roman" pitchFamily="18" charset="0"/>
              </a:rPr>
              <a:t> «451 градус по Фаренгейту»  </a:t>
            </a:r>
          </a:p>
          <a:p>
            <a:pPr marL="342900" indent="-342900">
              <a:buFontTx/>
              <a:buAutoNum type="arabicParenR"/>
            </a:pPr>
            <a:r>
              <a:rPr lang="ru-RU" sz="3200" dirty="0">
                <a:solidFill>
                  <a:prstClr val="black"/>
                </a:solidFill>
                <a:latin typeface="Times New Roman" pitchFamily="18" charset="0"/>
                <a:cs typeface="Times New Roman" pitchFamily="18" charset="0"/>
              </a:rPr>
              <a:t> «Остров Сахалин» </a:t>
            </a:r>
            <a:r>
              <a:rPr lang="ru-RU" sz="2400" dirty="0">
                <a:solidFill>
                  <a:prstClr val="black"/>
                </a:solidFill>
                <a:latin typeface="Times New Roman" pitchFamily="18" charset="0"/>
                <a:cs typeface="Times New Roman" pitchFamily="18" charset="0"/>
              </a:rPr>
              <a:t>(2018)</a:t>
            </a:r>
          </a:p>
        </p:txBody>
      </p:sp>
    </p:spTree>
    <p:extLst>
      <p:ext uri="{BB962C8B-B14F-4D97-AF65-F5344CB8AC3E}">
        <p14:creationId xmlns:p14="http://schemas.microsoft.com/office/powerpoint/2010/main" val="1423221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Образ какого героя лег в основу романа «Облачный полк»?</a:t>
            </a:r>
          </a:p>
        </p:txBody>
      </p:sp>
      <p:sp>
        <p:nvSpPr>
          <p:cNvPr id="3" name="TextBox 2"/>
          <p:cNvSpPr txBox="1"/>
          <p:nvPr/>
        </p:nvSpPr>
        <p:spPr>
          <a:xfrm>
            <a:off x="2279576" y="2348880"/>
            <a:ext cx="6120680" cy="1569660"/>
          </a:xfrm>
          <a:prstGeom prst="rect">
            <a:avLst/>
          </a:prstGeom>
          <a:noFill/>
        </p:spPr>
        <p:txBody>
          <a:bodyPr wrap="square" rtlCol="0">
            <a:spAutoFit/>
          </a:bodyPr>
          <a:lstStyle/>
          <a:p>
            <a:pPr marL="342900" indent="-342900">
              <a:buFontTx/>
              <a:buAutoNum type="arabicParenR"/>
            </a:pPr>
            <a:r>
              <a:rPr lang="ru-RU" sz="3200" dirty="0">
                <a:solidFill>
                  <a:prstClr val="black"/>
                </a:solidFill>
                <a:latin typeface="Times New Roman" pitchFamily="18" charset="0"/>
                <a:cs typeface="Times New Roman" pitchFamily="18" charset="0"/>
              </a:rPr>
              <a:t> Леонид Голиков</a:t>
            </a:r>
          </a:p>
          <a:p>
            <a:pPr marL="342900" indent="-342900">
              <a:buFontTx/>
              <a:buAutoNum type="arabicParenR"/>
            </a:pPr>
            <a:r>
              <a:rPr lang="ru-RU" sz="3200" dirty="0">
                <a:solidFill>
                  <a:prstClr val="black"/>
                </a:solidFill>
                <a:latin typeface="Times New Roman" pitchFamily="18" charset="0"/>
                <a:cs typeface="Times New Roman" pitchFamily="18" charset="0"/>
              </a:rPr>
              <a:t> Виталий </a:t>
            </a:r>
            <a:r>
              <a:rPr lang="ru-RU" sz="3200" dirty="0" err="1">
                <a:solidFill>
                  <a:prstClr val="black"/>
                </a:solidFill>
                <a:latin typeface="Times New Roman" pitchFamily="18" charset="0"/>
                <a:cs typeface="Times New Roman" pitchFamily="18" charset="0"/>
              </a:rPr>
              <a:t>Бонивур</a:t>
            </a:r>
            <a:endParaRPr lang="ru-RU" sz="3200" dirty="0">
              <a:solidFill>
                <a:prstClr val="black"/>
              </a:solidFill>
              <a:latin typeface="Times New Roman" pitchFamily="18" charset="0"/>
              <a:cs typeface="Times New Roman" pitchFamily="18" charset="0"/>
            </a:endParaRPr>
          </a:p>
          <a:p>
            <a:pPr marL="342900" indent="-342900">
              <a:buFontTx/>
              <a:buAutoNum type="arabicParenR"/>
            </a:pPr>
            <a:r>
              <a:rPr lang="ru-RU" sz="3200" dirty="0">
                <a:solidFill>
                  <a:prstClr val="black"/>
                </a:solidFill>
                <a:latin typeface="Times New Roman" pitchFamily="18" charset="0"/>
                <a:cs typeface="Times New Roman" pitchFamily="18" charset="0"/>
              </a:rPr>
              <a:t> Сергей Лазо</a:t>
            </a:r>
          </a:p>
        </p:txBody>
      </p:sp>
    </p:spTree>
    <p:extLst>
      <p:ext uri="{BB962C8B-B14F-4D97-AF65-F5344CB8AC3E}">
        <p14:creationId xmlns:p14="http://schemas.microsoft.com/office/powerpoint/2010/main" val="3494055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913BA44A-6F2C-4FF7-A282-0188B472F5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712" y="357187"/>
            <a:ext cx="5836444" cy="5836444"/>
          </a:xfrm>
          <a:prstGeom prst="rect">
            <a:avLst/>
          </a:prstGeom>
        </p:spPr>
      </p:pic>
      <p:sp>
        <p:nvSpPr>
          <p:cNvPr id="5" name="Прямоугольник 4">
            <a:extLst>
              <a:ext uri="{FF2B5EF4-FFF2-40B4-BE49-F238E27FC236}">
                <a16:creationId xmlns:a16="http://schemas.microsoft.com/office/drawing/2014/main" id="{5D8C8DF6-A5B9-4084-9566-2A49F94467BA}"/>
              </a:ext>
            </a:extLst>
          </p:cNvPr>
          <p:cNvSpPr/>
          <p:nvPr/>
        </p:nvSpPr>
        <p:spPr>
          <a:xfrm>
            <a:off x="6203156" y="1121569"/>
            <a:ext cx="6096000" cy="4031873"/>
          </a:xfrm>
          <a:prstGeom prst="rect">
            <a:avLst/>
          </a:prstGeom>
        </p:spPr>
        <p:txBody>
          <a:bodyPr>
            <a:spAutoFit/>
          </a:bodyPr>
          <a:lstStyle/>
          <a:p>
            <a:pPr indent="450215" algn="ctr" fontAlgn="base">
              <a:lnSpc>
                <a:spcPct val="150000"/>
              </a:lnSpc>
            </a:pPr>
            <a:r>
              <a:rPr lang="ru-RU"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Современный детский писатель, фантаст, член Союза писателей России. Также известен под псевдонимом Макс </a:t>
            </a:r>
            <a:r>
              <a:rPr lang="ru-RU" sz="1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Острогин</a:t>
            </a:r>
            <a:r>
              <a:rPr lang="ru-RU"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1600" dirty="0">
              <a:effectLst/>
              <a:latin typeface="Times New Roman" panose="02020603050405020304" pitchFamily="18" charset="0"/>
              <a:cs typeface="Times New Roman" panose="02020603050405020304" pitchFamily="18" charset="0"/>
            </a:endParaRPr>
          </a:p>
          <a:p>
            <a:pPr algn="ctr"/>
            <a:r>
              <a:rPr lang="ru-RU" sz="1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Веркин</a:t>
            </a:r>
            <a:r>
              <a:rPr lang="ru-RU"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родился в мае 1975 года в Воркуте. </a:t>
            </a:r>
          </a:p>
          <a:p>
            <a:pPr algn="ctr"/>
            <a:endParaRPr lang="ru-RU" sz="1400" dirty="0">
              <a:solidFill>
                <a:srgbClr val="000000"/>
              </a:solidFill>
              <a:latin typeface="Times New Roman" panose="02020603050405020304" pitchFamily="18" charset="0"/>
              <a:cs typeface="Times New Roman" panose="02020603050405020304" pitchFamily="18" charset="0"/>
            </a:endParaRPr>
          </a:p>
          <a:p>
            <a:pPr algn="ctr"/>
            <a:endParaRPr lang="ru-RU" sz="1400" dirty="0">
              <a:solidFill>
                <a:srgbClr val="000000"/>
              </a:solidFill>
              <a:latin typeface="Times New Roman" panose="02020603050405020304" pitchFamily="18" charset="0"/>
              <a:cs typeface="Times New Roman" panose="02020603050405020304" pitchFamily="18" charset="0"/>
            </a:endParaRPr>
          </a:p>
          <a:p>
            <a:pPr algn="ctr"/>
            <a:r>
              <a:rPr lang="ru-RU" dirty="0">
                <a:latin typeface="Times New Roman" panose="02020603050405020304" pitchFamily="18" charset="0"/>
                <a:cs typeface="Times New Roman" panose="02020603050405020304" pitchFamily="18" charset="0"/>
              </a:rPr>
              <a:t>По словам автора, писать он начал, чтобы спастись от нелюбимой работы: </a:t>
            </a:r>
          </a:p>
          <a:p>
            <a:pPr algn="ctr"/>
            <a:r>
              <a:rPr lang="ru-RU" dirty="0">
                <a:latin typeface="Times New Roman" panose="02020603050405020304" pitchFamily="18" charset="0"/>
                <a:cs typeface="Times New Roman" panose="02020603050405020304" pitchFamily="18" charset="0"/>
              </a:rPr>
              <a:t>«Бесперспективная работа. </a:t>
            </a:r>
            <a:r>
              <a:rPr lang="ru-RU" dirty="0" err="1">
                <a:latin typeface="Times New Roman" panose="02020603050405020304" pitchFamily="18" charset="0"/>
                <a:cs typeface="Times New Roman" panose="02020603050405020304" pitchFamily="18" charset="0"/>
              </a:rPr>
              <a:t>Малоденежная</a:t>
            </a:r>
            <a:r>
              <a:rPr lang="ru-RU" dirty="0">
                <a:latin typeface="Times New Roman" panose="02020603050405020304" pitchFamily="18" charset="0"/>
                <a:cs typeface="Times New Roman" panose="02020603050405020304" pitchFamily="18" charset="0"/>
              </a:rPr>
              <a:t> и бестолковая. Все остальное тоже, на уровне… Все условия для того, чтобы стать сочинителем. Все, что надо для того, чтобы выдумать свой мир. И мир был выдуман. История про «Место Снов».</a:t>
            </a:r>
            <a:endParaRPr lang="ru-RU" sz="1400" dirty="0">
              <a:effectLst/>
              <a:latin typeface="Times New Roman" panose="02020603050405020304" pitchFamily="18" charset="0"/>
              <a:cs typeface="Times New Roman" panose="02020603050405020304" pitchFamily="18" charset="0"/>
            </a:endParaRPr>
          </a:p>
          <a:p>
            <a:pPr algn="ctr"/>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8404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E6C9F92B-E801-442C-894A-074D80ECAB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825" y="678656"/>
            <a:ext cx="5918659" cy="4498181"/>
          </a:xfrm>
          <a:prstGeom prst="rect">
            <a:avLst/>
          </a:prstGeom>
        </p:spPr>
      </p:pic>
      <p:sp>
        <p:nvSpPr>
          <p:cNvPr id="7" name="Прямоугольник 6">
            <a:extLst>
              <a:ext uri="{FF2B5EF4-FFF2-40B4-BE49-F238E27FC236}">
                <a16:creationId xmlns:a16="http://schemas.microsoft.com/office/drawing/2014/main" id="{84708FC0-E173-434F-8F93-9D27AC71EAC6}"/>
              </a:ext>
            </a:extLst>
          </p:cNvPr>
          <p:cNvSpPr/>
          <p:nvPr/>
        </p:nvSpPr>
        <p:spPr>
          <a:xfrm>
            <a:off x="6725777" y="757238"/>
            <a:ext cx="4629149" cy="4401205"/>
          </a:xfrm>
          <a:prstGeom prst="rect">
            <a:avLst/>
          </a:prstGeom>
        </p:spPr>
        <p:txBody>
          <a:bodyPr wrap="square">
            <a:spAutoFit/>
          </a:bodyPr>
          <a:lstStyle/>
          <a:p>
            <a:pPr algn="ctr"/>
            <a:r>
              <a:rPr lang="ru-RU" sz="2000" b="1" dirty="0">
                <a:solidFill>
                  <a:srgbClr val="222222"/>
                </a:solidFill>
                <a:latin typeface="Times New Roman" panose="02020603050405020304" pitchFamily="18" charset="0"/>
                <a:cs typeface="Times New Roman" panose="02020603050405020304" pitchFamily="18" charset="0"/>
              </a:rPr>
              <a:t>На вопрос о том, какие книги подтолкнули автора к писательству, он отвечает следующим образом: </a:t>
            </a:r>
          </a:p>
          <a:p>
            <a:pPr algn="ctr"/>
            <a:endParaRPr lang="ru-RU" sz="2000" b="1" i="0" dirty="0">
              <a:solidFill>
                <a:srgbClr val="222222"/>
              </a:solidFill>
              <a:effectLst/>
              <a:latin typeface="Times New Roman" panose="02020603050405020304" pitchFamily="18" charset="0"/>
              <a:cs typeface="Times New Roman" panose="02020603050405020304" pitchFamily="18" charset="0"/>
            </a:endParaRPr>
          </a:p>
          <a:p>
            <a:pPr algn="ctr"/>
            <a:r>
              <a:rPr lang="ru-RU" sz="2000" dirty="0">
                <a:latin typeface="Times New Roman" panose="02020603050405020304" pitchFamily="18" charset="0"/>
                <a:cs typeface="Times New Roman" panose="02020603050405020304" pitchFamily="18" charset="0"/>
              </a:rPr>
              <a:t>«</a:t>
            </a:r>
            <a:r>
              <a:rPr lang="ru-RU" sz="2000" b="0" i="0" dirty="0">
                <a:effectLst/>
                <a:latin typeface="Times New Roman" panose="02020603050405020304" pitchFamily="18" charset="0"/>
                <a:cs typeface="Times New Roman" panose="02020603050405020304" pitchFamily="18" charset="0"/>
              </a:rPr>
              <a:t>Любая хорошая книга подталкивает: тебе рассказывают истории, потом ты начинаешь их рассказывать сам. Есть достаточно книг про писателей, например, у того же Стивена Кинга, или у Стругацких. В них жизнь писателя показана интересной и осмысленной. Писатель путешествует, размышляет, хорошо зарабатывает. Забавные книги, я их и сейчас иногда читаю».</a:t>
            </a:r>
          </a:p>
        </p:txBody>
      </p:sp>
    </p:spTree>
    <p:extLst>
      <p:ext uri="{BB962C8B-B14F-4D97-AF65-F5344CB8AC3E}">
        <p14:creationId xmlns:p14="http://schemas.microsoft.com/office/powerpoint/2010/main" val="1715696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72898EB0-AC5B-4610-B57A-B8D58155D97B}"/>
              </a:ext>
            </a:extLst>
          </p:cNvPr>
          <p:cNvPicPr>
            <a:picLocks noChangeAspect="1"/>
          </p:cNvPicPr>
          <p:nvPr/>
        </p:nvPicPr>
        <p:blipFill rotWithShape="1">
          <a:blip r:embed="rId2">
            <a:extLst>
              <a:ext uri="{28A0092B-C50C-407E-A947-70E740481C1C}">
                <a14:useLocalDpi xmlns:a14="http://schemas.microsoft.com/office/drawing/2010/main" val="0"/>
              </a:ext>
            </a:extLst>
          </a:blip>
          <a:srcRect l="1" t="6250" r="34"/>
          <a:stretch/>
        </p:blipFill>
        <p:spPr>
          <a:xfrm>
            <a:off x="145256" y="1285875"/>
            <a:ext cx="6855619" cy="4286250"/>
          </a:xfrm>
          <a:prstGeom prst="rect">
            <a:avLst/>
          </a:prstGeom>
        </p:spPr>
      </p:pic>
      <p:sp>
        <p:nvSpPr>
          <p:cNvPr id="5" name="Прямоугольник 4">
            <a:extLst>
              <a:ext uri="{FF2B5EF4-FFF2-40B4-BE49-F238E27FC236}">
                <a16:creationId xmlns:a16="http://schemas.microsoft.com/office/drawing/2014/main" id="{D2D01092-D026-412E-A1C4-E20FC20ECBDE}"/>
              </a:ext>
            </a:extLst>
          </p:cNvPr>
          <p:cNvSpPr/>
          <p:nvPr/>
        </p:nvSpPr>
        <p:spPr>
          <a:xfrm>
            <a:off x="7000875" y="1885951"/>
            <a:ext cx="5150644" cy="2862322"/>
          </a:xfrm>
          <a:prstGeom prst="rect">
            <a:avLst/>
          </a:prstGeom>
        </p:spPr>
        <p:txBody>
          <a:bodyPr wrap="square">
            <a:spAutoFit/>
          </a:bodyPr>
          <a:lstStyle/>
          <a:p>
            <a:pPr algn="ctr"/>
            <a:r>
              <a:rPr lang="ru-RU" dirty="0">
                <a:solidFill>
                  <a:srgbClr val="000000"/>
                </a:solidFill>
                <a:latin typeface="Times New Roman" panose="02020603050405020304" pitchFamily="18" charset="0"/>
              </a:rPr>
              <a:t>«Мне как автору интересна обратная связь от читателей и критиков, но с точки зрения литературы как некоторого искусства эта связь – морок. Автор сочиняет, читателю нравится или не нравится, какая еще связь? Если автор, пусть из лучших побуждений, учитывает фантазии читателя или критика — он лишает сочинительство смысла. Писатель только тогда может быть интересен, когда он независим от желаний и читателя, и критика».</a:t>
            </a:r>
            <a:endParaRPr lang="ru-RU" dirty="0"/>
          </a:p>
        </p:txBody>
      </p:sp>
    </p:spTree>
    <p:extLst>
      <p:ext uri="{BB962C8B-B14F-4D97-AF65-F5344CB8AC3E}">
        <p14:creationId xmlns:p14="http://schemas.microsoft.com/office/powerpoint/2010/main" val="2209365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D889C438-DCD5-4BBE-A1C9-E8359D8F5A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050" y="1378744"/>
            <a:ext cx="4869998" cy="3450431"/>
          </a:xfrm>
          <a:prstGeom prst="rect">
            <a:avLst/>
          </a:prstGeom>
        </p:spPr>
      </p:pic>
      <p:sp>
        <p:nvSpPr>
          <p:cNvPr id="5" name="Прямоугольник 4">
            <a:extLst>
              <a:ext uri="{FF2B5EF4-FFF2-40B4-BE49-F238E27FC236}">
                <a16:creationId xmlns:a16="http://schemas.microsoft.com/office/drawing/2014/main" id="{5D7D79CE-EB4A-469B-ABE1-26C0813748ED}"/>
              </a:ext>
            </a:extLst>
          </p:cNvPr>
          <p:cNvSpPr/>
          <p:nvPr/>
        </p:nvSpPr>
        <p:spPr>
          <a:xfrm>
            <a:off x="4800602" y="493677"/>
            <a:ext cx="9144000" cy="5870646"/>
          </a:xfrm>
          <a:prstGeom prst="rect">
            <a:avLst/>
          </a:prstGeom>
        </p:spPr>
        <p:txBody>
          <a:bodyPr wrap="square">
            <a:spAutoFit/>
          </a:bodyPr>
          <a:lstStyle/>
          <a:p>
            <a:pPr indent="450215">
              <a:lnSpc>
                <a:spcPct val="150000"/>
              </a:lnSpc>
              <a:spcAft>
                <a:spcPts val="0"/>
              </a:spcAft>
            </a:pPr>
            <a:r>
              <a:rPr lang="ru-RU" sz="1400" b="1" dirty="0">
                <a:latin typeface="Times New Roman" panose="02020603050405020304" pitchFamily="18" charset="0"/>
                <a:cs typeface="Times New Roman" panose="02020603050405020304" pitchFamily="18" charset="0"/>
              </a:rPr>
              <a:t>Награды и премии: </a:t>
            </a:r>
            <a:endParaRPr lang="ru-RU" sz="1400" dirty="0">
              <a:effectLst/>
              <a:latin typeface="Times New Roman" panose="02020603050405020304" pitchFamily="18" charset="0"/>
              <a:cs typeface="Times New Roman" panose="02020603050405020304" pitchFamily="18" charset="0"/>
            </a:endParaRPr>
          </a:p>
          <a:p>
            <a:pPr indent="450215">
              <a:lnSpc>
                <a:spcPct val="150000"/>
              </a:lnSpc>
              <a:spcAft>
                <a:spcPts val="0"/>
              </a:spcAft>
            </a:pPr>
            <a:r>
              <a:rPr lang="ru-RU" sz="1400" dirty="0">
                <a:latin typeface="Times New Roman" panose="02020603050405020304" pitchFamily="18" charset="0"/>
                <a:ea typeface="Times New Roman" panose="02020603050405020304" pitchFamily="18" charset="0"/>
                <a:cs typeface="Times New Roman" panose="02020603050405020304" pitchFamily="18" charset="0"/>
              </a:rPr>
              <a:t>2007. </a:t>
            </a:r>
            <a:r>
              <a:rPr lang="ru-RU" sz="1400" dirty="0">
                <a:latin typeface="Times New Roman" panose="02020603050405020304" pitchFamily="18" charset="0"/>
                <a:ea typeface="Times New Roman" panose="02020603050405020304" pitchFamily="18" charset="0"/>
                <a:cs typeface="Times New Roman" panose="02020603050405020304" pitchFamily="18" charset="0"/>
                <a:hlinkClick r:id="rId3" tooltip="Заветная мечта (премия)">
                  <a:extLst>
                    <a:ext uri="{A12FA001-AC4F-418D-AE19-62706E023703}">
                      <ahyp:hlinkClr xmlns:ahyp="http://schemas.microsoft.com/office/drawing/2018/hyperlinkcolor" val="tx"/>
                    </a:ext>
                  </a:extLst>
                </a:hlinkClick>
              </a:rPr>
              <a:t>Национальная детская литературная премия «Заветная мечта»</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p>
          <a:p>
            <a:pPr indent="450215">
              <a:lnSpc>
                <a:spcPct val="150000"/>
              </a:lnSpc>
              <a:spcAft>
                <a:spcPts val="0"/>
              </a:spcAft>
            </a:pPr>
            <a:r>
              <a:rPr lang="ru-RU" sz="1400" dirty="0">
                <a:latin typeface="Times New Roman" panose="02020603050405020304" pitchFamily="18" charset="0"/>
                <a:ea typeface="Times New Roman" panose="02020603050405020304" pitchFamily="18" charset="0"/>
                <a:cs typeface="Times New Roman" panose="02020603050405020304" pitchFamily="18" charset="0"/>
              </a:rPr>
              <a:t>жанровая премия в области научной фантастики за книгу «Место снов».</a:t>
            </a:r>
            <a:endParaRPr lang="ru-RU" sz="1400" dirty="0">
              <a:effectLst/>
              <a:latin typeface="Times New Roman" panose="02020603050405020304" pitchFamily="18" charset="0"/>
              <a:cs typeface="Times New Roman" panose="02020603050405020304" pitchFamily="18" charset="0"/>
            </a:endParaRPr>
          </a:p>
          <a:p>
            <a:pPr indent="450215">
              <a:lnSpc>
                <a:spcPct val="150000"/>
              </a:lnSpc>
              <a:spcAft>
                <a:spcPts val="0"/>
              </a:spcAft>
            </a:pPr>
            <a:r>
              <a:rPr lang="ru-RU" sz="1400" dirty="0">
                <a:latin typeface="Times New Roman" panose="02020603050405020304" pitchFamily="18" charset="0"/>
                <a:ea typeface="Times New Roman" panose="02020603050405020304" pitchFamily="18" charset="0"/>
                <a:cs typeface="Times New Roman" panose="02020603050405020304" pitchFamily="18" charset="0"/>
              </a:rPr>
              <a:t>2008. </a:t>
            </a:r>
            <a:r>
              <a:rPr lang="ru-RU" sz="1400" dirty="0">
                <a:latin typeface="Times New Roman" panose="02020603050405020304" pitchFamily="18" charset="0"/>
                <a:ea typeface="Times New Roman" panose="02020603050405020304" pitchFamily="18" charset="0"/>
                <a:cs typeface="Times New Roman" panose="02020603050405020304" pitchFamily="18" charset="0"/>
                <a:hlinkClick r:id="rId3" tooltip="Заветная мечта (премия)">
                  <a:extLst>
                    <a:ext uri="{A12FA001-AC4F-418D-AE19-62706E023703}">
                      <ahyp:hlinkClr xmlns:ahyp="http://schemas.microsoft.com/office/drawing/2018/hyperlinkcolor" val="tx"/>
                    </a:ext>
                  </a:extLst>
                </a:hlinkClick>
              </a:rPr>
              <a:t>Национальная детская литературная премия «Заветная мечта»</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p>
          <a:p>
            <a:pPr indent="450215">
              <a:lnSpc>
                <a:spcPct val="150000"/>
              </a:lnSpc>
              <a:spcAft>
                <a:spcPts val="0"/>
              </a:spcAft>
            </a:pPr>
            <a:r>
              <a:rPr lang="ru-RU" sz="1400" dirty="0">
                <a:latin typeface="Times New Roman" panose="02020603050405020304" pitchFamily="18" charset="0"/>
                <a:ea typeface="Times New Roman" panose="02020603050405020304" pitchFamily="18" charset="0"/>
                <a:cs typeface="Times New Roman" panose="02020603050405020304" pitchFamily="18" charset="0"/>
              </a:rPr>
              <a:t>большая премия за повесть «Кошки ходят поперек».</a:t>
            </a:r>
            <a:endParaRPr lang="ru-RU" sz="1400" dirty="0">
              <a:effectLst/>
              <a:latin typeface="Times New Roman" panose="02020603050405020304" pitchFamily="18" charset="0"/>
              <a:cs typeface="Times New Roman" panose="02020603050405020304" pitchFamily="18" charset="0"/>
            </a:endParaRPr>
          </a:p>
          <a:p>
            <a:pPr indent="450215">
              <a:lnSpc>
                <a:spcPct val="150000"/>
              </a:lnSpc>
              <a:spcAft>
                <a:spcPts val="0"/>
              </a:spcAft>
            </a:pPr>
            <a:r>
              <a:rPr lang="ru-RU" sz="1400" dirty="0">
                <a:latin typeface="Times New Roman" panose="02020603050405020304" pitchFamily="18" charset="0"/>
                <a:ea typeface="Times New Roman" panose="02020603050405020304" pitchFamily="18" charset="0"/>
                <a:cs typeface="Times New Roman" panose="02020603050405020304" pitchFamily="18" charset="0"/>
              </a:rPr>
              <a:t>2009. </a:t>
            </a:r>
            <a:r>
              <a:rPr lang="ru-RU" sz="1400" dirty="0">
                <a:latin typeface="Times New Roman" panose="02020603050405020304" pitchFamily="18" charset="0"/>
                <a:ea typeface="Times New Roman" panose="02020603050405020304" pitchFamily="18" charset="0"/>
                <a:cs typeface="Times New Roman" panose="02020603050405020304" pitchFamily="18" charset="0"/>
                <a:hlinkClick r:id="rId3" tooltip="Заветная мечта (премия)">
                  <a:extLst>
                    <a:ext uri="{A12FA001-AC4F-418D-AE19-62706E023703}">
                      <ahyp:hlinkClr xmlns:ahyp="http://schemas.microsoft.com/office/drawing/2018/hyperlinkcolor" val="tx"/>
                    </a:ext>
                  </a:extLst>
                </a:hlinkClick>
              </a:rPr>
              <a:t>Национальная детская литературная премия «Заветная мечта»</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p>
          <a:p>
            <a:pPr indent="450215">
              <a:lnSpc>
                <a:spcPct val="150000"/>
              </a:lnSpc>
              <a:spcAft>
                <a:spcPts val="0"/>
              </a:spcAft>
            </a:pPr>
            <a:r>
              <a:rPr lang="ru-RU" sz="1400" dirty="0">
                <a:latin typeface="Times New Roman" panose="02020603050405020304" pitchFamily="18" charset="0"/>
                <a:ea typeface="Times New Roman" panose="02020603050405020304" pitchFamily="18" charset="0"/>
                <a:cs typeface="Times New Roman" panose="02020603050405020304" pitchFamily="18" charset="0"/>
              </a:rPr>
              <a:t>большая премия за повесть «Мертвец».</a:t>
            </a:r>
            <a:endParaRPr lang="ru-RU" sz="1400" dirty="0">
              <a:effectLst/>
              <a:latin typeface="Times New Roman" panose="02020603050405020304" pitchFamily="18" charset="0"/>
              <a:cs typeface="Times New Roman" panose="02020603050405020304" pitchFamily="18" charset="0"/>
            </a:endParaRPr>
          </a:p>
          <a:p>
            <a:pPr indent="450215">
              <a:lnSpc>
                <a:spcPct val="150000"/>
              </a:lnSpc>
              <a:spcAft>
                <a:spcPts val="0"/>
              </a:spcAft>
            </a:pPr>
            <a:r>
              <a:rPr lang="ru-RU" sz="1400" dirty="0">
                <a:latin typeface="Times New Roman" panose="02020603050405020304" pitchFamily="18" charset="0"/>
                <a:ea typeface="Times New Roman" panose="02020603050405020304" pitchFamily="18" charset="0"/>
                <a:cs typeface="Times New Roman" panose="02020603050405020304" pitchFamily="18" charset="0"/>
              </a:rPr>
              <a:t>2010. Вторая премия Международного конкурса имени Сергея Михалкова</a:t>
            </a:r>
          </a:p>
          <a:p>
            <a:pPr indent="450215">
              <a:lnSpc>
                <a:spcPct val="150000"/>
              </a:lnSpc>
              <a:spcAft>
                <a:spcPts val="0"/>
              </a:spcAft>
            </a:pPr>
            <a:r>
              <a:rPr lang="ru-RU" sz="1400" dirty="0">
                <a:latin typeface="Times New Roman" panose="02020603050405020304" pitchFamily="18" charset="0"/>
                <a:ea typeface="Times New Roman" panose="02020603050405020304" pitchFamily="18" charset="0"/>
                <a:cs typeface="Times New Roman" panose="02020603050405020304" pitchFamily="18" charset="0"/>
              </a:rPr>
              <a:t> на лучшее художественное произведение для подростков за повесть «Друг апрель».</a:t>
            </a:r>
            <a:endParaRPr lang="ru-RU" sz="1400" dirty="0">
              <a:effectLst/>
              <a:latin typeface="Times New Roman" panose="02020603050405020304" pitchFamily="18" charset="0"/>
              <a:cs typeface="Times New Roman" panose="02020603050405020304" pitchFamily="18" charset="0"/>
            </a:endParaRPr>
          </a:p>
          <a:p>
            <a:pPr indent="450215">
              <a:lnSpc>
                <a:spcPct val="150000"/>
              </a:lnSpc>
              <a:spcAft>
                <a:spcPts val="0"/>
              </a:spcAft>
            </a:pPr>
            <a:r>
              <a:rPr lang="ru-RU" sz="1400" dirty="0">
                <a:latin typeface="Times New Roman" panose="02020603050405020304" pitchFamily="18" charset="0"/>
                <a:ea typeface="Times New Roman" panose="02020603050405020304" pitchFamily="18" charset="0"/>
                <a:cs typeface="Times New Roman" panose="02020603050405020304" pitchFamily="18" charset="0"/>
              </a:rPr>
              <a:t>2011—2012. Премия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hlinkClick r:id="rId4" tooltip="Книгуру">
                  <a:extLst>
                    <a:ext uri="{A12FA001-AC4F-418D-AE19-62706E023703}">
                      <ahyp:hlinkClr xmlns:ahyp="http://schemas.microsoft.com/office/drawing/2018/hyperlinkcolor" val="tx"/>
                    </a:ext>
                  </a:extLst>
                </a:hlinkClick>
              </a:rPr>
              <a:t>Книгуру</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(2 сезон). 1-е место в номинации </a:t>
            </a:r>
          </a:p>
          <a:p>
            <a:pPr indent="450215">
              <a:lnSpc>
                <a:spcPct val="150000"/>
              </a:lnSpc>
              <a:spcAft>
                <a:spcPts val="0"/>
              </a:spcAft>
            </a:pPr>
            <a:r>
              <a:rPr lang="ru-RU" sz="1400" dirty="0">
                <a:latin typeface="Times New Roman" panose="02020603050405020304" pitchFamily="18" charset="0"/>
                <a:ea typeface="Times New Roman" panose="02020603050405020304" pitchFamily="18" charset="0"/>
                <a:cs typeface="Times New Roman" panose="02020603050405020304" pitchFamily="18" charset="0"/>
              </a:rPr>
              <a:t>«Художественная литература» за повесть «Облачный полк».</a:t>
            </a:r>
            <a:endParaRPr lang="ru-RU" sz="1400" dirty="0">
              <a:effectLst/>
              <a:latin typeface="Times New Roman" panose="02020603050405020304" pitchFamily="18" charset="0"/>
              <a:cs typeface="Times New Roman" panose="02020603050405020304" pitchFamily="18" charset="0"/>
            </a:endParaRPr>
          </a:p>
          <a:p>
            <a:pPr indent="450215">
              <a:lnSpc>
                <a:spcPct val="150000"/>
              </a:lnSpc>
              <a:spcAft>
                <a:spcPts val="0"/>
              </a:spcAft>
            </a:pPr>
            <a:r>
              <a:rPr lang="ru-RU" sz="1400" dirty="0">
                <a:latin typeface="Times New Roman" panose="02020603050405020304" pitchFamily="18" charset="0"/>
                <a:ea typeface="Times New Roman" panose="02020603050405020304" pitchFamily="18" charset="0"/>
                <a:cs typeface="Times New Roman" panose="02020603050405020304" pitchFamily="18" charset="0"/>
              </a:rPr>
              <a:t>2012. </a:t>
            </a:r>
            <a:r>
              <a:rPr lang="ru-RU" sz="1400" dirty="0">
                <a:latin typeface="Times New Roman" panose="02020603050405020304" pitchFamily="18" charset="0"/>
                <a:ea typeface="Times New Roman" panose="02020603050405020304" pitchFamily="18" charset="0"/>
                <a:cs typeface="Times New Roman" panose="02020603050405020304" pitchFamily="18" charset="0"/>
                <a:hlinkClick r:id="rId5" tooltip="Премия имени П. П. Бажова">
                  <a:extLst>
                    <a:ext uri="{A12FA001-AC4F-418D-AE19-62706E023703}">
                      <ahyp:hlinkClr xmlns:ahyp="http://schemas.microsoft.com/office/drawing/2018/hyperlinkcolor" val="tx"/>
                    </a:ext>
                  </a:extLst>
                </a:hlinkClick>
              </a:rPr>
              <a:t>Премия имени П. П. Бажова</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за повесть «Облачный полк».</a:t>
            </a:r>
            <a:endParaRPr lang="ru-RU" sz="1400" dirty="0">
              <a:effectLst/>
              <a:latin typeface="Times New Roman" panose="02020603050405020304" pitchFamily="18" charset="0"/>
              <a:cs typeface="Times New Roman" panose="02020603050405020304" pitchFamily="18" charset="0"/>
            </a:endParaRPr>
          </a:p>
          <a:p>
            <a:pPr indent="450215">
              <a:lnSpc>
                <a:spcPct val="150000"/>
              </a:lnSpc>
              <a:spcAft>
                <a:spcPts val="0"/>
              </a:spcAft>
            </a:pP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b="1" dirty="0">
              <a:effectLst/>
              <a:latin typeface="Times New Roman" panose="02020603050405020304" pitchFamily="18" charset="0"/>
              <a:cs typeface="Times New Roman" panose="02020603050405020304" pitchFamily="18" charset="0"/>
            </a:endParaRPr>
          </a:p>
          <a:p>
            <a:pPr indent="450215">
              <a:lnSpc>
                <a:spcPct val="150000"/>
              </a:lnSpc>
              <a:spcAft>
                <a:spcPts val="0"/>
              </a:spcAft>
            </a:pPr>
            <a:r>
              <a:rPr lang="ru-RU"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Лауреат </a:t>
            </a:r>
            <a:endParaRPr lang="ru-RU" sz="1400" b="1" dirty="0">
              <a:effectLst/>
              <a:latin typeface="Times New Roman" panose="02020603050405020304" pitchFamily="18" charset="0"/>
              <a:cs typeface="Times New Roman" panose="02020603050405020304" pitchFamily="18" charset="0"/>
            </a:endParaRPr>
          </a:p>
          <a:p>
            <a:pPr indent="450215">
              <a:lnSpc>
                <a:spcPct val="150000"/>
              </a:lnSpc>
              <a:spcAft>
                <a:spcPts val="0"/>
              </a:spcAft>
            </a:pPr>
            <a:r>
              <a:rPr lang="ru-RU"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2018.  Премия имени </a:t>
            </a:r>
            <a:r>
              <a:rPr lang="ru-RU"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П.П.Ершова</a:t>
            </a:r>
            <a:r>
              <a:rPr lang="ru-RU"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за повесть «Облачный полк».</a:t>
            </a:r>
            <a:endParaRPr lang="ru-RU" sz="1400" dirty="0">
              <a:effectLst/>
              <a:latin typeface="Times New Roman" panose="02020603050405020304" pitchFamily="18" charset="0"/>
              <a:cs typeface="Times New Roman" panose="02020603050405020304" pitchFamily="18" charset="0"/>
            </a:endParaRPr>
          </a:p>
          <a:p>
            <a:pPr indent="450215">
              <a:lnSpc>
                <a:spcPct val="150000"/>
              </a:lnSpc>
              <a:spcAft>
                <a:spcPts val="0"/>
              </a:spcAft>
            </a:pPr>
            <a:r>
              <a:rPr lang="ru-RU"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2018. Премия «Итоги года» от журнала «Мир Фантастики» в номинации </a:t>
            </a:r>
          </a:p>
          <a:p>
            <a:pPr indent="450215">
              <a:lnSpc>
                <a:spcPct val="150000"/>
              </a:lnSpc>
              <a:spcAft>
                <a:spcPts val="0"/>
              </a:spcAft>
            </a:pPr>
            <a:r>
              <a:rPr lang="ru-RU"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«Лучшая отечественная книга» за роман «Остров Сахалин».</a:t>
            </a:r>
            <a:endParaRPr lang="ru-RU" sz="1400" dirty="0">
              <a:effectLst/>
              <a:latin typeface="Times New Roman" panose="02020603050405020304" pitchFamily="18" charset="0"/>
              <a:cs typeface="Times New Roman" panose="02020603050405020304" pitchFamily="18" charset="0"/>
            </a:endParaRPr>
          </a:p>
          <a:p>
            <a:pPr indent="450215">
              <a:lnSpc>
                <a:spcPct val="150000"/>
              </a:lnSpc>
              <a:spcAft>
                <a:spcPts val="0"/>
              </a:spcAft>
            </a:pPr>
            <a:r>
              <a:rPr lang="ru-RU"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2019. </a:t>
            </a:r>
            <a:r>
              <a:rPr lang="ru-RU"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РосКон</a:t>
            </a:r>
            <a:r>
              <a:rPr lang="ru-RU"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Премия «Час быка» за роман «Остров Сахалин».</a:t>
            </a:r>
            <a:endParaRPr lang="ru-RU" sz="14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2476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2D8FACA2-D56C-4ED0-9D55-FBD07AC3A0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669" y="335756"/>
            <a:ext cx="4404122" cy="6098015"/>
          </a:xfrm>
          <a:prstGeom prst="rect">
            <a:avLst/>
          </a:prstGeom>
        </p:spPr>
      </p:pic>
      <p:sp>
        <p:nvSpPr>
          <p:cNvPr id="7" name="Прямоугольник 6">
            <a:extLst>
              <a:ext uri="{FF2B5EF4-FFF2-40B4-BE49-F238E27FC236}">
                <a16:creationId xmlns:a16="http://schemas.microsoft.com/office/drawing/2014/main" id="{DB701042-1D6E-4019-8BCC-E48EDC871DA2}"/>
              </a:ext>
            </a:extLst>
          </p:cNvPr>
          <p:cNvSpPr/>
          <p:nvPr/>
        </p:nvSpPr>
        <p:spPr>
          <a:xfrm>
            <a:off x="5598318" y="1178718"/>
            <a:ext cx="6096000" cy="3955185"/>
          </a:xfrm>
          <a:prstGeom prst="rect">
            <a:avLst/>
          </a:prstGeom>
        </p:spPr>
        <p:txBody>
          <a:bodyPr>
            <a:spAutoFit/>
          </a:bodyPr>
          <a:lstStyle/>
          <a:p>
            <a:pPr algn="ctr">
              <a:lnSpc>
                <a:spcPct val="115000"/>
              </a:lnSpc>
              <a:spcAft>
                <a:spcPts val="1000"/>
              </a:spcAft>
            </a:pP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Современные отечественные авторы, пишущие для детей и подростков, к теме войны не обращаются - за редким исключением. Именно таким исключением и является «Облачный полк», роман Эдуарда </a:t>
            </a:r>
            <a:r>
              <a:rPr lang="ru-RU"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Веркина</a:t>
            </a: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о подростках-партизанах.</a:t>
            </a:r>
          </a:p>
          <a:p>
            <a:pPr algn="ctr">
              <a:lnSpc>
                <a:spcPct val="115000"/>
              </a:lnSpc>
              <a:spcAft>
                <a:spcPts val="1000"/>
              </a:spcAft>
            </a:pPr>
            <a:r>
              <a:rPr lang="ru-RU"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Первая публикация романа</a:t>
            </a: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17 октября 2019 года.</a:t>
            </a:r>
          </a:p>
          <a:p>
            <a:pPr algn="ctr">
              <a:lnSpc>
                <a:spcPct val="115000"/>
              </a:lnSpc>
              <a:spcAft>
                <a:spcPts val="1000"/>
              </a:spcAft>
            </a:pPr>
            <a:endPar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1000"/>
              </a:spcAft>
            </a:pPr>
            <a:r>
              <a:rPr lang="ru-RU" dirty="0">
                <a:latin typeface="Times New Roman" panose="02020603050405020304" pitchFamily="18" charset="0"/>
                <a:cs typeface="Times New Roman" panose="02020603050405020304" pitchFamily="18" charset="0"/>
              </a:rPr>
              <a:t>Еще до выхода повесть "Облачный полк" успела завоевать несколько престижных премий. Споров вокруг произведения было много – само наличие разных мнений говорит о том, что текст зацепил</a:t>
            </a:r>
            <a:r>
              <a:rPr lang="ru-RU" dirty="0">
                <a:solidFill>
                  <a:srgbClr val="000000"/>
                </a:solidFill>
                <a:latin typeface="Times New Roman" panose="02020603050405020304" pitchFamily="18" charset="0"/>
                <a:cs typeface="Times New Roman" panose="02020603050405020304" pitchFamily="18" charset="0"/>
              </a:rPr>
              <a:t>…</a:t>
            </a:r>
            <a:endParaRPr lang="ru-RU"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7889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00128AF9-1FDB-4AAE-B781-19141C3AD236}"/>
              </a:ext>
            </a:extLst>
          </p:cNvPr>
          <p:cNvPicPr>
            <a:picLocks noChangeAspect="1"/>
          </p:cNvPicPr>
          <p:nvPr/>
        </p:nvPicPr>
        <p:blipFill>
          <a:blip r:embed="rId2"/>
          <a:stretch>
            <a:fillRect/>
          </a:stretch>
        </p:blipFill>
        <p:spPr>
          <a:xfrm>
            <a:off x="0" y="485863"/>
            <a:ext cx="5765007" cy="5765007"/>
          </a:xfrm>
          <a:prstGeom prst="rect">
            <a:avLst/>
          </a:prstGeom>
        </p:spPr>
      </p:pic>
      <p:sp>
        <p:nvSpPr>
          <p:cNvPr id="4" name="Прямоугольник 3">
            <a:extLst>
              <a:ext uri="{FF2B5EF4-FFF2-40B4-BE49-F238E27FC236}">
                <a16:creationId xmlns:a16="http://schemas.microsoft.com/office/drawing/2014/main" id="{7F77CCE7-5B35-4157-8BEB-2FF6876038DF}"/>
              </a:ext>
            </a:extLst>
          </p:cNvPr>
          <p:cNvSpPr/>
          <p:nvPr/>
        </p:nvSpPr>
        <p:spPr>
          <a:xfrm>
            <a:off x="5755482" y="185828"/>
            <a:ext cx="6096000" cy="5909310"/>
          </a:xfrm>
          <a:prstGeom prst="rect">
            <a:avLst/>
          </a:prstGeom>
        </p:spPr>
        <p:txBody>
          <a:bodyPr>
            <a:spAutoFit/>
          </a:bodyPr>
          <a:lstStyle/>
          <a:p>
            <a:pPr algn="ctr"/>
            <a:r>
              <a:rPr lang="ru-RU" b="1" dirty="0">
                <a:solidFill>
                  <a:srgbClr val="000000"/>
                </a:solidFill>
                <a:latin typeface="Times New Roman" panose="02020603050405020304" pitchFamily="18" charset="0"/>
                <a:cs typeface="Times New Roman" panose="02020603050405020304" pitchFamily="18" charset="0"/>
              </a:rPr>
              <a:t>Как появилась идея написать о пионере-герое времен Великой Отечественной войны? Как-то все это далеко и от современного подростка, и от современной подростковой литературы. </a:t>
            </a:r>
          </a:p>
          <a:p>
            <a:pPr algn="ctr"/>
            <a:r>
              <a:rPr lang="ru-RU" dirty="0">
                <a:solidFill>
                  <a:srgbClr val="000000"/>
                </a:solidFill>
                <a:latin typeface="Times New Roman" panose="02020603050405020304" pitchFamily="18" charset="0"/>
                <a:cs typeface="Times New Roman" panose="02020603050405020304" pitchFamily="18" charset="0"/>
              </a:rPr>
              <a:t>«Сам не вспомню. Наверное, поэтому идея и появилась. Время пришло герою вернуться. Даже так – Герою вернуться. Поскольку герой «Облачного полка» он герой на все времена. Безусловный. Герой Советского Союза… и вообще, Герой.</a:t>
            </a:r>
          </a:p>
          <a:p>
            <a:pPr algn="ctr"/>
            <a:r>
              <a:rPr lang="ru-RU" dirty="0">
                <a:solidFill>
                  <a:srgbClr val="000000"/>
                </a:solidFill>
                <a:latin typeface="Times New Roman" panose="02020603050405020304" pitchFamily="18" charset="0"/>
                <a:cs typeface="Times New Roman" panose="02020603050405020304" pitchFamily="18" charset="0"/>
              </a:rPr>
              <a:t>Не согласен, что от современной подростковой литературы «Облачный Полк» далек. Это вовсе не так.</a:t>
            </a:r>
          </a:p>
          <a:p>
            <a:pPr algn="ctr"/>
            <a:r>
              <a:rPr lang="ru-RU" dirty="0">
                <a:solidFill>
                  <a:srgbClr val="000000"/>
                </a:solidFill>
                <a:latin typeface="Times New Roman" panose="02020603050405020304" pitchFamily="18" charset="0"/>
                <a:cs typeface="Times New Roman" panose="02020603050405020304" pitchFamily="18" charset="0"/>
              </a:rPr>
              <a:t>Не побоюсь сказать, что подростковая литература у нас сейчас уверенно входит в фазу расцвета. Да, у нас маленькие тиражи. Зато у нас немало интересных авторов, готовых говорить на серьезные темы. Далек ли «Полк» от современного подростка? За всех подростков отвечать не могу. Те, кто прочитали, поняли все прекрасно. За небольшим исключением. Имя и фамилия того, кому, собственно, и посвящена книга, увы, практически забыто. Причем, плотно, не знают даже двадцатилетние граждане. К сожалению» - отвечает Эдуард </a:t>
            </a:r>
            <a:r>
              <a:rPr lang="ru-RU" dirty="0" err="1">
                <a:solidFill>
                  <a:srgbClr val="000000"/>
                </a:solidFill>
                <a:latin typeface="Times New Roman" panose="02020603050405020304" pitchFamily="18" charset="0"/>
                <a:cs typeface="Times New Roman" panose="02020603050405020304" pitchFamily="18" charset="0"/>
              </a:rPr>
              <a:t>Веркин</a:t>
            </a:r>
            <a:r>
              <a:rPr lang="ru-RU" dirty="0">
                <a:solidFill>
                  <a:srgbClr val="00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090151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FAF93A4E-4D3C-48BA-9B25-F449086209AE}"/>
              </a:ext>
            </a:extLst>
          </p:cNvPr>
          <p:cNvPicPr>
            <a:picLocks noChangeAspect="1"/>
          </p:cNvPicPr>
          <p:nvPr/>
        </p:nvPicPr>
        <p:blipFill>
          <a:blip r:embed="rId2"/>
          <a:stretch>
            <a:fillRect/>
          </a:stretch>
        </p:blipFill>
        <p:spPr>
          <a:xfrm>
            <a:off x="928688" y="466845"/>
            <a:ext cx="4388377" cy="5924310"/>
          </a:xfrm>
          <a:prstGeom prst="rect">
            <a:avLst/>
          </a:prstGeom>
        </p:spPr>
      </p:pic>
      <p:sp>
        <p:nvSpPr>
          <p:cNvPr id="4" name="Прямоугольник 3">
            <a:extLst>
              <a:ext uri="{FF2B5EF4-FFF2-40B4-BE49-F238E27FC236}">
                <a16:creationId xmlns:a16="http://schemas.microsoft.com/office/drawing/2014/main" id="{809383F2-61A1-4CDD-8F18-79A255F3673E}"/>
              </a:ext>
            </a:extLst>
          </p:cNvPr>
          <p:cNvSpPr/>
          <p:nvPr/>
        </p:nvSpPr>
        <p:spPr>
          <a:xfrm>
            <a:off x="5684044" y="538460"/>
            <a:ext cx="6096000" cy="1569660"/>
          </a:xfrm>
          <a:prstGeom prst="rect">
            <a:avLst/>
          </a:prstGeom>
        </p:spPr>
        <p:txBody>
          <a:bodyPr>
            <a:spAutoFit/>
          </a:bodyPr>
          <a:lstStyle/>
          <a:p>
            <a:pPr algn="ctr"/>
            <a:r>
              <a:rPr lang="ru-RU" sz="2400" b="0" i="0" dirty="0">
                <a:effectLst/>
                <a:latin typeface="Times New Roman" panose="02020603050405020304" pitchFamily="18" charset="0"/>
                <a:cs typeface="Times New Roman" panose="02020603050405020304" pitchFamily="18" charset="0"/>
              </a:rPr>
              <a:t>Леонид Александрович Голиков (1926-1943) </a:t>
            </a:r>
          </a:p>
          <a:p>
            <a:pPr algn="ctr"/>
            <a:r>
              <a:rPr lang="ru-RU" sz="2400" b="0" i="0" dirty="0">
                <a:effectLst/>
                <a:latin typeface="Times New Roman" panose="02020603050405020304" pitchFamily="18" charset="0"/>
                <a:cs typeface="Times New Roman" panose="02020603050405020304" pitchFamily="18" charset="0"/>
              </a:rPr>
              <a:t>– пионер-герой, тимуровец, участник Великой Отечественной войны, партизан, Герой Советского Союза.</a:t>
            </a:r>
            <a:endParaRPr lang="ru-RU" sz="2400" dirty="0">
              <a:latin typeface="Times New Roman" panose="02020603050405020304" pitchFamily="18" charset="0"/>
              <a:cs typeface="Times New Roman" panose="02020603050405020304" pitchFamily="18" charset="0"/>
            </a:endParaRPr>
          </a:p>
        </p:txBody>
      </p:sp>
      <p:sp>
        <p:nvSpPr>
          <p:cNvPr id="5" name="Прямоугольник 4">
            <a:extLst>
              <a:ext uri="{FF2B5EF4-FFF2-40B4-BE49-F238E27FC236}">
                <a16:creationId xmlns:a16="http://schemas.microsoft.com/office/drawing/2014/main" id="{71256534-DF49-486F-8C30-7392CE0FA543}"/>
              </a:ext>
            </a:extLst>
          </p:cNvPr>
          <p:cNvSpPr/>
          <p:nvPr/>
        </p:nvSpPr>
        <p:spPr>
          <a:xfrm>
            <a:off x="5684044" y="2420837"/>
            <a:ext cx="6096000" cy="3693319"/>
          </a:xfrm>
          <a:prstGeom prst="rect">
            <a:avLst/>
          </a:prstGeom>
        </p:spPr>
        <p:txBody>
          <a:bodyPr>
            <a:spAutoFit/>
          </a:bodyPr>
          <a:lstStyle/>
          <a:p>
            <a:pPr algn="ctr"/>
            <a:r>
              <a:rPr lang="ru-RU" b="0" dirty="0">
                <a:solidFill>
                  <a:srgbClr val="000000"/>
                </a:solidFill>
                <a:effectLst/>
                <a:latin typeface="Times New Roman" panose="02020603050405020304" pitchFamily="18" charset="0"/>
                <a:cs typeface="Times New Roman" panose="02020603050405020304" pitchFamily="18" charset="0"/>
              </a:rPr>
              <a:t>«Сейчас достаточно легко отыскать материалы, посвященные партизанской войне на оккупированных территориях, нетрудно узнать о буднях плана «</a:t>
            </a:r>
            <a:r>
              <a:rPr lang="ru-RU" b="0" dirty="0" err="1">
                <a:solidFill>
                  <a:srgbClr val="000000"/>
                </a:solidFill>
                <a:effectLst/>
                <a:latin typeface="Times New Roman" panose="02020603050405020304" pitchFamily="18" charset="0"/>
                <a:cs typeface="Times New Roman" panose="02020603050405020304" pitchFamily="18" charset="0"/>
              </a:rPr>
              <a:t>Ost</a:t>
            </a:r>
            <a:r>
              <a:rPr lang="ru-RU" b="0" dirty="0">
                <a:solidFill>
                  <a:srgbClr val="000000"/>
                </a:solidFill>
                <a:effectLst/>
                <a:latin typeface="Times New Roman" panose="02020603050405020304" pitchFamily="18" charset="0"/>
                <a:cs typeface="Times New Roman" panose="02020603050405020304" pitchFamily="18" charset="0"/>
              </a:rPr>
              <a:t>», прочитать воспоминания участников событий (как с нашей стороны, так и со стороны… скажем так, наших противников), доступны мемуары военачальников и рядовых. Есть тематические форумы, сайты. Одним словом, информации достаточно. Причем, иногда читаешь о таких фантастических историях из партизанского быта, что поместить их в литературное произведение просто нет возможности – скажут, что сие есть разгулявшаяся фантазия автора. Впрочем, фантазия автора тоже присутствует, все-таки «Полк» не монография».</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0889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5BEA228E-EA53-4473-BDF9-F9C07B8E5E38}"/>
              </a:ext>
            </a:extLst>
          </p:cNvPr>
          <p:cNvSpPr>
            <a:spLocks noGrp="1"/>
          </p:cNvSpPr>
          <p:nvPr>
            <p:ph type="title"/>
          </p:nvPr>
        </p:nvSpPr>
        <p:spPr>
          <a:xfrm>
            <a:off x="1066800" y="2665412"/>
            <a:ext cx="10515600" cy="1325563"/>
          </a:xfrm>
        </p:spPr>
        <p:txBody>
          <a:bodyPr/>
          <a:lstStyle/>
          <a:p>
            <a:pPr algn="ctr"/>
            <a:r>
              <a:rPr lang="ru-RU" dirty="0">
                <a:latin typeface="Times New Roman" panose="02020603050405020304" pitchFamily="18" charset="0"/>
                <a:cs typeface="Times New Roman" panose="02020603050405020304" pitchFamily="18" charset="0"/>
              </a:rPr>
              <a:t>УГАДАЙ КТО?</a:t>
            </a:r>
          </a:p>
        </p:txBody>
      </p:sp>
    </p:spTree>
    <p:extLst>
      <p:ext uri="{BB962C8B-B14F-4D97-AF65-F5344CB8AC3E}">
        <p14:creationId xmlns:p14="http://schemas.microsoft.com/office/powerpoint/2010/main" val="259075823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TotalTime>
  <Words>937</Words>
  <Application>Microsoft Office PowerPoint</Application>
  <PresentationFormat>Широкоэкранный</PresentationFormat>
  <Paragraphs>57</Paragraphs>
  <Slides>13</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2</vt:i4>
      </vt:variant>
      <vt:variant>
        <vt:lpstr>Заголовки слайдов</vt:lpstr>
      </vt:variant>
      <vt:variant>
        <vt:i4>13</vt:i4>
      </vt:variant>
    </vt:vector>
  </HeadingPairs>
  <TitlesOfParts>
    <vt:vector size="19" baseType="lpstr">
      <vt:lpstr>Arial</vt:lpstr>
      <vt:lpstr>Calibri</vt:lpstr>
      <vt:lpstr>Calibri Light</vt:lpstr>
      <vt:lpstr>Times New Roman</vt:lpstr>
      <vt:lpstr>Тема Office</vt:lpstr>
      <vt:lpstr>1_Тема Office</vt:lpstr>
      <vt:lpstr>Эдуард Николаевич Веркин</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УГАДАЙ КТО?</vt:lpstr>
      <vt:lpstr>Презентация PowerPoint</vt:lpstr>
      <vt:lpstr>Эдуард Веркин родился…</vt:lpstr>
      <vt:lpstr>Произведения, которые написал НЕ Эдуард Веркин?</vt:lpstr>
      <vt:lpstr>Образ какого героя лег в основу романа «Облачный полк»?</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Эдуард Николаевич Веркин</dc:title>
  <dc:creator>Алина Магда</dc:creator>
  <cp:lastModifiedBy>Алина Магда</cp:lastModifiedBy>
  <cp:revision>6</cp:revision>
  <dcterms:created xsi:type="dcterms:W3CDTF">2020-04-19T02:55:39Z</dcterms:created>
  <dcterms:modified xsi:type="dcterms:W3CDTF">2020-04-19T05:09:00Z</dcterms:modified>
</cp:coreProperties>
</file>